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</p:sldIdLst>
  <p:sldSz cy="6858000" cx="9144000"/>
  <p:notesSz cx="6858000" cy="9144000"/>
  <p:embeddedFontLst>
    <p:embeddedFont>
      <p:font typeface="Book Antiqua"/>
      <p:regular r:id="rId111"/>
      <p:bold r:id="rId112"/>
      <p:italic r:id="rId113"/>
      <p:boldItalic r:id="rId114"/>
    </p:embeddedFont>
    <p:embeddedFont>
      <p:font typeface="Helvetica Neue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ACB6E6-93D6-49CA-94B9-C69F45CA39CA}">
  <a:tblStyle styleId="{63ACB6E6-93D6-49CA-94B9-C69F45CA39C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HelveticaNeue-boldItalic.fntdata"/><Relationship Id="rId117" Type="http://schemas.openxmlformats.org/officeDocument/2006/relationships/font" Target="fonts/HelveticaNeue-italic.fntdata"/><Relationship Id="rId116" Type="http://schemas.openxmlformats.org/officeDocument/2006/relationships/font" Target="fonts/HelveticaNeue-bold.fntdata"/><Relationship Id="rId115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BookAntiqua-boldItalic.fntdata"/><Relationship Id="rId18" Type="http://schemas.openxmlformats.org/officeDocument/2006/relationships/slide" Target="slides/slide12.xml"/><Relationship Id="rId113" Type="http://schemas.openxmlformats.org/officeDocument/2006/relationships/font" Target="fonts/BookAntiqua-italic.fntdata"/><Relationship Id="rId112" Type="http://schemas.openxmlformats.org/officeDocument/2006/relationships/font" Target="fonts/BookAntiqua-bold.fntdata"/><Relationship Id="rId111" Type="http://schemas.openxmlformats.org/officeDocument/2006/relationships/font" Target="fonts/BookAntiqua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5" name="Google Shape;885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00" name="Google Shape;900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e4e4cd95b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e4e4cd95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8e4e4cd95b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b7c2616a2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7b7c2616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7b7c2616a2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8e4e4cd95b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8e4e4cd95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8e4e4cd95b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4d69603e0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4d69603e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d4d69603e0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d0e9638e9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g1d0e9638e9b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91ded6157c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91ded615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91ded6157c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8d9e9ed64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8d9e9ed6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8d9e9ed64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d0e9638e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1d0e9638e9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8d9e9ed64e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8d9e9ed64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8d9e9ed64e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5256b47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d5256b47f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8e4e4cd95b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8e4e4cd95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8e4e4cd95b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5256b47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d5256b47f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45:notes"/>
          <p:cNvSpPr/>
          <p:nvPr>
            <p:ph idx="2" type="sldImg"/>
          </p:nvPr>
        </p:nvSpPr>
        <p:spPr>
          <a:xfrm>
            <a:off x="114458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e4e4cd95b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e4e4cd9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8e4e4cd95b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4ff94e1d9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14ff94e1d9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4ff94e1d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14ff94e1d99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1" name="Google Shape;811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6" name="Google Shape;82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34" name="Google Shape;83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7" name="Google Shape;847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0" name="Google Shape;860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9" name="Google Shape;869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7" name="Google Shape;87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" y="152401"/>
            <a:ext cx="8839200" cy="3448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" y="3733800"/>
            <a:ext cx="8839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  <a:defRPr>
                <a:solidFill>
                  <a:srgbClr val="00B0F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b="1" i="0" sz="4400" u="none" cap="none" strike="noStrik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834" name="adj1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1725" y="642501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</a:rPr>
              <a:t>© UMD DATA605</a:t>
            </a:r>
            <a:endParaRPr sz="1200">
              <a:solidFill>
                <a:srgbClr val="888888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saggese@umd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://en.wikipedia.org/wiki/Snapshot_isolation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365825" y="227425"/>
            <a:ext cx="8508300" cy="25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UMD DATA605 - Big Data Systems</a:t>
            </a:r>
            <a:br>
              <a:rPr b="0" lang="en-US"/>
            </a:br>
            <a:r>
              <a:rPr b="0" lang="en-US"/>
              <a:t>Storage</a:t>
            </a:r>
            <a:br>
              <a:rPr b="0" lang="en-US"/>
            </a:br>
            <a:r>
              <a:rPr b="0" lang="en-US"/>
              <a:t>Query Processing</a:t>
            </a:r>
            <a:br>
              <a:rPr b="0" lang="en-US"/>
            </a:br>
            <a:r>
              <a:rPr b="0" lang="en-US"/>
              <a:t>Transactions</a:t>
            </a:r>
            <a:endParaRPr b="0"/>
          </a:p>
        </p:txBody>
      </p:sp>
      <p:sp>
        <p:nvSpPr>
          <p:cNvPr id="33" name="Google Shape;33;p5"/>
          <p:cNvSpPr txBox="1"/>
          <p:nvPr/>
        </p:nvSpPr>
        <p:spPr>
          <a:xfrm>
            <a:off x="152400" y="4011625"/>
            <a:ext cx="8839200" cy="2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</a:rPr>
              <a:t>Dr. </a:t>
            </a:r>
            <a:r>
              <a:rPr lang="en-US" sz="3200">
                <a:solidFill>
                  <a:srgbClr val="00B0F0"/>
                </a:solidFill>
              </a:rPr>
              <a:t>GP Saggese</a:t>
            </a:r>
            <a:endParaRPr sz="3200">
              <a:solidFill>
                <a:srgbClr val="00B0F0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gsaggese@umd.edu</a:t>
            </a:r>
            <a:endParaRPr sz="3200">
              <a:solidFill>
                <a:srgbClr val="00B0F0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sz="3200">
              <a:solidFill>
                <a:srgbClr val="00B0F0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</a:rPr>
              <a:t>with thanks to </a:t>
            </a:r>
            <a:endParaRPr sz="3200">
              <a:solidFill>
                <a:srgbClr val="00B0F0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</a:rPr>
              <a:t>Prof. Alan Sussman</a:t>
            </a:r>
            <a:endParaRPr sz="3200">
              <a:solidFill>
                <a:srgbClr val="00B0F0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</a:rPr>
              <a:t>Prof. Amol Deshpande</a:t>
            </a:r>
            <a:endParaRPr sz="32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0870" y="1103100"/>
            <a:ext cx="3797829" cy="53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734900" y="1103100"/>
            <a:ext cx="300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1956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IBM RAMAC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24” platters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100,000 characters each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5 million characters</a:t>
            </a:r>
            <a:endParaRPr/>
          </a:p>
        </p:txBody>
      </p:sp>
      <p:pic>
        <p:nvPicPr>
          <p:cNvPr descr="ibm-305-ramac" id="100" name="Google Shape;1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247" y="3388626"/>
            <a:ext cx="3307400" cy="31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Magnetic Disks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4"/>
          <p:cNvSpPr txBox="1"/>
          <p:nvPr>
            <p:ph type="title"/>
          </p:nvPr>
        </p:nvSpPr>
        <p:spPr>
          <a:xfrm>
            <a:off x="142240" y="36576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Snapshot Isolation</a:t>
            </a:r>
            <a:endParaRPr/>
          </a:p>
        </p:txBody>
      </p:sp>
      <p:sp>
        <p:nvSpPr>
          <p:cNvPr id="889" name="Google Shape;889;p104"/>
          <p:cNvSpPr txBox="1"/>
          <p:nvPr>
            <p:ph idx="1" type="body"/>
          </p:nvPr>
        </p:nvSpPr>
        <p:spPr>
          <a:xfrm>
            <a:off x="448627" y="1346725"/>
            <a:ext cx="8226425" cy="5260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Advantages: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query don’t block at all, and run very fast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As long as conflicts are rare, update transactions don’t abort either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Overall better performance than locking-based protocols</a:t>
            </a:r>
            <a:endParaRPr/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Major disadvantage: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Not serializable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Inconsistencies may be introduced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See the wikipedia article for more details and an example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http://en.wikipedia.org/wiki/Snapshot_isolation</a:t>
            </a:r>
            <a:endParaRPr/>
          </a:p>
        </p:txBody>
      </p:sp>
      <p:sp>
        <p:nvSpPr>
          <p:cNvPr id="890" name="Google Shape;890;p10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Transactions</a:t>
            </a:r>
            <a:endParaRPr/>
          </a:p>
        </p:txBody>
      </p:sp>
      <p:sp>
        <p:nvSpPr>
          <p:cNvPr id="896" name="Google Shape;896;p10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Overview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Concurrency Control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>
                <a:solidFill>
                  <a:srgbClr val="FF0000"/>
                </a:solidFill>
              </a:rPr>
              <a:t>Recovery</a:t>
            </a:r>
            <a:endParaRPr/>
          </a:p>
        </p:txBody>
      </p:sp>
      <p:sp>
        <p:nvSpPr>
          <p:cNvPr id="897" name="Google Shape;897;p105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904" name="Google Shape;904;p10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ACID properties: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have talked about Isolation and Consistency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How do we guarantee Atomicity and Durability?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Atomicity: Two problems</a:t>
            </a:r>
            <a:endParaRPr/>
          </a:p>
          <a:p>
            <a:pPr indent="-228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Part of the transaction is done, but we want to cancel it</a:t>
            </a:r>
            <a:endParaRPr/>
          </a:p>
          <a:p>
            <a:pPr indent="-228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</a:pPr>
            <a:r>
              <a:rPr lang="en-US"/>
              <a:t>ABORT/ROLLBACK</a:t>
            </a:r>
            <a:endParaRPr/>
          </a:p>
          <a:p>
            <a:pPr indent="-228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System crashes during the transaction. Some changes made it to the disk, some didn’t.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Durability:</a:t>
            </a:r>
            <a:endParaRPr/>
          </a:p>
          <a:p>
            <a:pPr indent="-228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Transaction finished. User notified. But changes not sent to disk yet (for performance reasons). System crashed.</a:t>
            </a:r>
            <a:endParaRPr/>
          </a:p>
          <a:p>
            <a: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similar solutions</a:t>
            </a:r>
            <a:endParaRPr/>
          </a:p>
        </p:txBody>
      </p:sp>
      <p:sp>
        <p:nvSpPr>
          <p:cNvPr id="905" name="Google Shape;905;p10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0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Reasons for crashes</a:t>
            </a:r>
            <a:endParaRPr/>
          </a:p>
        </p:txBody>
      </p:sp>
      <p:sp>
        <p:nvSpPr>
          <p:cNvPr id="911" name="Google Shape;911;p10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Transaction failures</a:t>
            </a:r>
            <a:endParaRPr/>
          </a:p>
          <a:p>
            <a:pPr indent="-285750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Logical errors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transaction cannot complete due to some internal error condition</a:t>
            </a:r>
            <a:endParaRPr/>
          </a:p>
          <a:p>
            <a:pPr indent="-285750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System errors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the database system must terminate an active transaction due to an error condition (e.g., deadlock)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System crash</a:t>
            </a:r>
            <a:endParaRPr/>
          </a:p>
          <a:p>
            <a:pPr indent="-285750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Power failures, operating system bugs, etc.</a:t>
            </a:r>
            <a:endParaRPr/>
          </a:p>
          <a:p>
            <a:pPr indent="-285750" lvl="1" marL="742950" rtl="0" algn="l">
              <a:spcBef>
                <a:spcPts val="434"/>
              </a:spcBef>
              <a:spcAft>
                <a:spcPts val="0"/>
              </a:spcAft>
              <a:buClr>
                <a:srgbClr val="000099"/>
              </a:buClr>
              <a:buSzPct val="100000"/>
              <a:buChar char="–"/>
            </a:pPr>
            <a:r>
              <a:rPr b="1" lang="en-US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Fail-stop assumption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non-volatile storage contents are assumed to not be corrupted by system crash</a:t>
            </a:r>
            <a:endParaRPr/>
          </a:p>
          <a:p>
            <a:pPr indent="-228600" lvl="2" marL="1143000" rtl="0" algn="l"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Database systems have numerous integrity checks to prevent corruption of disk data 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Disk failure</a:t>
            </a:r>
            <a:endParaRPr/>
          </a:p>
          <a:p>
            <a:pPr indent="-285750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Head crashes; </a:t>
            </a:r>
            <a:r>
              <a:rPr b="1" i="1" lang="en-US">
                <a:solidFill>
                  <a:schemeClr val="dk2"/>
                </a:solidFill>
              </a:rPr>
              <a:t>we will assume </a:t>
            </a:r>
            <a:endParaRPr/>
          </a:p>
          <a:p>
            <a:pPr indent="-228600" lvl="2" marL="1143000" rtl="0" algn="l">
              <a:spcBef>
                <a:spcPts val="37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b="1" i="1" lang="en-US">
                <a:solidFill>
                  <a:schemeClr val="dk2"/>
                </a:solidFill>
              </a:rPr>
              <a:t>STABLE STORAGE: </a:t>
            </a:r>
            <a:r>
              <a:rPr b="1" i="1" lang="en-US"/>
              <a:t>Data </a:t>
            </a:r>
            <a:r>
              <a:rPr b="1" i="1" lang="en-US" u="sng"/>
              <a:t>never </a:t>
            </a:r>
            <a:r>
              <a:rPr b="1" i="1" lang="en-US"/>
              <a:t>lost. Can approximate by using RAID and maintaining geographically distant copies of the data</a:t>
            </a:r>
            <a:endParaRPr b="1"/>
          </a:p>
        </p:txBody>
      </p:sp>
      <p:sp>
        <p:nvSpPr>
          <p:cNvPr id="912" name="Google Shape;912;p10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Log-based Recovery</a:t>
            </a:r>
            <a:endParaRPr/>
          </a:p>
        </p:txBody>
      </p:sp>
      <p:sp>
        <p:nvSpPr>
          <p:cNvPr id="918" name="Google Shape;918;p10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Most commonly used recovery method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Intuitively, a log is a record of everything the database system does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For every operation done by the database, a </a:t>
            </a:r>
            <a:r>
              <a:rPr i="1" lang="en-US"/>
              <a:t>log record </a:t>
            </a:r>
            <a:r>
              <a:rPr lang="en-US"/>
              <a:t>is generated and stored </a:t>
            </a:r>
            <a:r>
              <a:rPr i="1" lang="en-US" u="sng"/>
              <a:t>typically on a different (log) disk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&lt;T1, START&gt;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&lt;T2, COMMIT&gt;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&lt;T2, ABORT&gt;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&lt;T1, A, 100, 200&gt;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T1 modified A; old value = 100, new value = 200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919" name="Google Shape;919;p10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5"/>
          <p:cNvGrpSpPr/>
          <p:nvPr/>
        </p:nvGrpSpPr>
        <p:grpSpPr>
          <a:xfrm>
            <a:off x="335654" y="1119424"/>
            <a:ext cx="3505189" cy="2438390"/>
            <a:chOff x="0" y="0"/>
            <a:chExt cx="3192" cy="1782"/>
          </a:xfrm>
        </p:grpSpPr>
        <p:sp>
          <p:nvSpPr>
            <p:cNvPr id="108" name="Google Shape;108;p15"/>
            <p:cNvSpPr txBox="1"/>
            <p:nvPr/>
          </p:nvSpPr>
          <p:spPr>
            <a:xfrm>
              <a:off x="0" y="0"/>
              <a:ext cx="12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1979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SEAGATE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5MB</a:t>
              </a:r>
              <a:endParaRPr/>
            </a:p>
          </p:txBody>
        </p:sp>
        <p:pic>
          <p:nvPicPr>
            <p:cNvPr id="109" name="Google Shape;10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4" y="144"/>
              <a:ext cx="2088" cy="16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15"/>
          <p:cNvGrpSpPr/>
          <p:nvPr/>
        </p:nvGrpSpPr>
        <p:grpSpPr>
          <a:xfrm>
            <a:off x="4437756" y="1097651"/>
            <a:ext cx="4343387" cy="2476491"/>
            <a:chOff x="0" y="0"/>
            <a:chExt cx="3456" cy="2040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0" y="0"/>
              <a:ext cx="1200" cy="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1998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SEAGATE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47GB</a:t>
              </a:r>
              <a:endParaRPr/>
            </a:p>
          </p:txBody>
        </p:sp>
        <p:pic>
          <p:nvPicPr>
            <p:cNvPr id="112" name="Google Shape;112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92" y="144"/>
              <a:ext cx="2064" cy="18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" name="Google Shape;113;p15"/>
          <p:cNvGrpSpPr/>
          <p:nvPr/>
        </p:nvGrpSpPr>
        <p:grpSpPr>
          <a:xfrm>
            <a:off x="838200" y="4038600"/>
            <a:ext cx="6629400" cy="2362200"/>
            <a:chOff x="0" y="0"/>
            <a:chExt cx="4377" cy="1900"/>
          </a:xfrm>
        </p:grpSpPr>
        <p:sp>
          <p:nvSpPr>
            <p:cNvPr id="114" name="Google Shape;114;p15"/>
            <p:cNvSpPr txBox="1"/>
            <p:nvPr/>
          </p:nvSpPr>
          <p:spPr>
            <a:xfrm>
              <a:off x="0" y="0"/>
              <a:ext cx="15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2006</a:t>
              </a:r>
              <a:r>
                <a:rPr lang="en-US" sz="1800">
                  <a:solidFill>
                    <a:schemeClr val="dk1"/>
                  </a:solidFill>
                </a:rPr>
                <a:t>	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Western Digital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500GB</a:t>
              </a:r>
              <a:endParaRPr/>
            </a:p>
          </p:txBody>
        </p:sp>
        <p:pic>
          <p:nvPicPr>
            <p:cNvPr descr="banner_desktop" id="115" name="Google Shape;115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36" y="240"/>
              <a:ext cx="2841" cy="16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Magnetic Disks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0" l="5484" r="18769" t="0"/>
          <a:stretch/>
        </p:blipFill>
        <p:spPr>
          <a:xfrm>
            <a:off x="4637525" y="867375"/>
            <a:ext cx="4354075" cy="43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152400" y="838200"/>
            <a:ext cx="4354200" cy="552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Platters</a:t>
            </a:r>
            <a:endParaRPr b="1">
              <a:solidFill>
                <a:schemeClr val="accent2"/>
              </a:solidFill>
            </a:endParaRPr>
          </a:p>
          <a:p>
            <a:pPr indent="-28289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Made of rigid metal covered with magnetic material on both surfaces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It spins at 5400 or 9600 RPM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Tracks subdivided into sectors (smallest unit read or written, with a checksum)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</a:rPr>
              <a:t>Read-write heads</a:t>
            </a:r>
            <a:endParaRPr b="1">
              <a:solidFill>
                <a:schemeClr val="accent3"/>
              </a:solidFill>
            </a:endParaRPr>
          </a:p>
          <a:p>
            <a:pPr indent="-28289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Store information magnetically on the disk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Spinning creates a cushion that maintain the heads a few microns from the disk surface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Cylinder is the i-th tracks of all the platters (can be read / written together)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Arm</a:t>
            </a:r>
            <a:endParaRPr b="1">
              <a:solidFill>
                <a:schemeClr val="accent1"/>
              </a:solidFill>
            </a:endParaRPr>
          </a:p>
          <a:p>
            <a:pPr indent="-28289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Move all the heads along the disks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4"/>
                </a:solidFill>
              </a:rPr>
              <a:t>Disk controller</a:t>
            </a:r>
            <a:endParaRPr b="1">
              <a:solidFill>
                <a:schemeClr val="accent4"/>
              </a:solidFill>
            </a:endParaRPr>
          </a:p>
          <a:p>
            <a:pPr indent="-28289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Accepts high-level commands to read / write a sector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Operates </a:t>
            </a:r>
            <a:r>
              <a:rPr lang="en-US"/>
              <a:t>arm / </a:t>
            </a:r>
            <a:r>
              <a:rPr lang="en-US"/>
              <a:t>heads</a:t>
            </a:r>
            <a:endParaRPr/>
          </a:p>
          <a:p>
            <a:pPr indent="-2828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Bad sectors are remapped to a different physical location</a:t>
            </a:r>
            <a:endParaRPr/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Magnetic Disks: Components</a:t>
            </a:r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575" y="4969650"/>
            <a:ext cx="1837375" cy="17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Magnetic </a:t>
            </a:r>
            <a:r>
              <a:rPr lang="en-US"/>
              <a:t>Disks: Current Specs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0" y="990600"/>
            <a:ext cx="6260100" cy="550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56250"/>
              <a:buChar char="•"/>
            </a:pPr>
            <a:r>
              <a:rPr b="1" lang="en-US">
                <a:solidFill>
                  <a:schemeClr val="accent2"/>
                </a:solidFill>
              </a:rPr>
              <a:t>Capacity</a:t>
            </a:r>
            <a:endParaRPr b="1">
              <a:solidFill>
                <a:schemeClr val="accent2"/>
              </a:solidFill>
            </a:endParaRPr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Terabyte and more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56250"/>
              <a:buChar char="•"/>
            </a:pPr>
            <a:r>
              <a:rPr b="1" lang="en-US">
                <a:solidFill>
                  <a:schemeClr val="accent3"/>
                </a:solidFill>
              </a:rPr>
              <a:t>Access time</a:t>
            </a:r>
            <a:endParaRPr b="1">
              <a:solidFill>
                <a:schemeClr val="accent3"/>
              </a:solidFill>
            </a:endParaRPr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= time to start reading data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Seek time to move the arm across cylinders (2-20ms)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Rotational latency time = wait for sector to be accessed (4-12ms)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56250"/>
              <a:buChar char="•"/>
            </a:pPr>
            <a:r>
              <a:rPr b="1" lang="en-US">
                <a:solidFill>
                  <a:schemeClr val="accent1"/>
                </a:solidFill>
              </a:rPr>
              <a:t>Data-transfer rate</a:t>
            </a:r>
            <a:endParaRPr b="1">
              <a:solidFill>
                <a:schemeClr val="accent1"/>
              </a:solidFill>
            </a:endParaRPr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Once the data is reached the transfer begins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Transfer rate = 50-200MB / secs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Sector (disk block) = logical unit of storage (4-16KB)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Sequential access = when the blocks are on the same or adjacent tracks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Random access = each request requires a seek</a:t>
            </a:r>
            <a:endParaRPr/>
          </a:p>
          <a:p>
            <a:pPr indent="-2914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IOPS = number of random single block accesses in a second (50-200 IOPS)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56250"/>
              <a:buChar char="•"/>
            </a:pPr>
            <a:r>
              <a:rPr b="1" lang="en-US">
                <a:solidFill>
                  <a:schemeClr val="accent4"/>
                </a:solidFill>
              </a:rPr>
              <a:t>Reliability</a:t>
            </a:r>
            <a:endParaRPr b="1">
              <a:solidFill>
                <a:schemeClr val="accent4"/>
              </a:solidFill>
            </a:endParaRPr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Mean time to failure (MTTF) = the amount of time that on average the system can run continuously without a failure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Lifespan of an HDD is ~5 years</a:t>
            </a:r>
            <a:endParaRPr/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400" y="1026550"/>
            <a:ext cx="2854126" cy="27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152400" y="762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Accessing Data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6200" y="807725"/>
            <a:ext cx="8583600" cy="5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6390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Char char="•"/>
            </a:pPr>
            <a:r>
              <a:rPr b="1" lang="en-US" sz="1940">
                <a:solidFill>
                  <a:schemeClr val="accent2"/>
                </a:solidFill>
              </a:rPr>
              <a:t>Random data transfer</a:t>
            </a:r>
            <a:r>
              <a:rPr b="1" lang="en-US" sz="1940">
                <a:solidFill>
                  <a:schemeClr val="accent2"/>
                </a:solidFill>
              </a:rPr>
              <a:t> rates</a:t>
            </a:r>
            <a:endParaRPr b="1" sz="1940">
              <a:solidFill>
                <a:schemeClr val="accent2"/>
              </a:solidFill>
            </a:endParaRPr>
          </a:p>
          <a:p>
            <a:pPr indent="-294640" lvl="1" marL="7429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0"/>
              <a:buChar char="–"/>
            </a:pPr>
            <a:r>
              <a:rPr lang="en-US" sz="1800"/>
              <a:t>How long it takes to read a random sector</a:t>
            </a:r>
            <a:endParaRPr i="1" sz="1940"/>
          </a:p>
          <a:p>
            <a:pPr indent="-273050" lvl="1" marL="74295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Seek time</a:t>
            </a:r>
            <a:endParaRPr sz="1800"/>
          </a:p>
          <a:p>
            <a:pPr indent="-228600" lvl="2" marL="1143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Time to </a:t>
            </a:r>
            <a:r>
              <a:rPr i="1" lang="en-US" sz="1800"/>
              <a:t>seek </a:t>
            </a:r>
            <a:r>
              <a:rPr lang="en-US" sz="1800"/>
              <a:t>to the track</a:t>
            </a:r>
            <a:endParaRPr sz="2080"/>
          </a:p>
          <a:p>
            <a:pPr indent="-217805" lvl="2" marL="1143000" rtl="0" algn="l">
              <a:lnSpc>
                <a:spcPct val="95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730"/>
              <a:buChar char="•"/>
            </a:pPr>
            <a:r>
              <a:rPr lang="en-US" sz="1729"/>
              <a:t>A</a:t>
            </a:r>
            <a:r>
              <a:rPr lang="en-US" sz="1729"/>
              <a:t>verage 4 to 10ms</a:t>
            </a:r>
            <a:endParaRPr sz="1729"/>
          </a:p>
          <a:p>
            <a:pPr indent="-281305" lvl="1" marL="742950" rtl="0" algn="l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SzPts val="1730"/>
              <a:buChar char="–"/>
            </a:pPr>
            <a:r>
              <a:rPr lang="en-US" sz="1800"/>
              <a:t>R</a:t>
            </a:r>
            <a:r>
              <a:rPr lang="en-US" sz="1800"/>
              <a:t>otational latency</a:t>
            </a:r>
            <a:endParaRPr sz="1729"/>
          </a:p>
          <a:p>
            <a:pPr indent="-224155" lvl="2" marL="1143000" rtl="0" algn="l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SzPts val="1730"/>
              <a:buChar char="•"/>
            </a:pPr>
            <a:r>
              <a:rPr lang="en-US" sz="1800"/>
              <a:t>W</a:t>
            </a:r>
            <a:r>
              <a:rPr lang="en-US" sz="1800"/>
              <a:t>aiting for the sector to get under the head</a:t>
            </a:r>
            <a:endParaRPr sz="2080"/>
          </a:p>
          <a:p>
            <a:pPr indent="-217805" lvl="2" marL="1143000" rtl="0" algn="l">
              <a:lnSpc>
                <a:spcPct val="95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730"/>
              <a:buChar char="•"/>
            </a:pPr>
            <a:r>
              <a:rPr lang="en-US" sz="1729"/>
              <a:t>A</a:t>
            </a:r>
            <a:r>
              <a:rPr lang="en-US" sz="1729"/>
              <a:t>verage 4 to 11ms</a:t>
            </a:r>
            <a:endParaRPr sz="2080"/>
          </a:p>
          <a:p>
            <a:pPr indent="-273050" lvl="1" marL="74295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Transfer time</a:t>
            </a:r>
            <a:endParaRPr sz="1800"/>
          </a:p>
          <a:p>
            <a:pPr indent="-228600" lvl="2" marL="1143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Time to transfer the data</a:t>
            </a:r>
            <a:endParaRPr sz="2080"/>
          </a:p>
          <a:p>
            <a:pPr indent="-217805" lvl="2" marL="1143000" rtl="0" algn="l">
              <a:lnSpc>
                <a:spcPct val="95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730"/>
              <a:buChar char="•"/>
            </a:pPr>
            <a:r>
              <a:rPr lang="en-US" sz="1729"/>
              <a:t>V</a:t>
            </a:r>
            <a:r>
              <a:rPr lang="en-US" sz="1729"/>
              <a:t>ery low</a:t>
            </a:r>
            <a:endParaRPr sz="2080"/>
          </a:p>
          <a:p>
            <a:pPr indent="-273050" lvl="1" marL="74295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About 10ms per access</a:t>
            </a:r>
            <a:endParaRPr sz="2360"/>
          </a:p>
          <a:p>
            <a:pPr indent="-217805" lvl="2" marL="1143000" rtl="0" algn="l">
              <a:lnSpc>
                <a:spcPct val="95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730"/>
              <a:buChar char="•"/>
            </a:pPr>
            <a:r>
              <a:rPr lang="en-US" sz="1729"/>
              <a:t>So if randomly accessed blocks, can only do 100 block transfers</a:t>
            </a:r>
            <a:endParaRPr sz="2080"/>
          </a:p>
          <a:p>
            <a:pPr indent="-217805" lvl="2" marL="1143000" rtl="0" algn="l">
              <a:lnSpc>
                <a:spcPct val="95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730"/>
              <a:buChar char="•"/>
            </a:pPr>
            <a:r>
              <a:rPr lang="en-US" sz="1729"/>
              <a:t>100 / sec x 4 KB per block = 50 KB/s</a:t>
            </a:r>
            <a:endParaRPr sz="2080"/>
          </a:p>
          <a:p>
            <a:pPr indent="-326390" lvl="0" marL="342900" rtl="0" algn="l">
              <a:lnSpc>
                <a:spcPct val="95000"/>
              </a:lnSpc>
              <a:spcBef>
                <a:spcPts val="440"/>
              </a:spcBef>
              <a:spcAft>
                <a:spcPts val="0"/>
              </a:spcAft>
              <a:buClr>
                <a:schemeClr val="accent3"/>
              </a:buClr>
              <a:buSzPts val="1940"/>
              <a:buChar char="•"/>
            </a:pPr>
            <a:r>
              <a:rPr b="1" lang="en-US" sz="1940">
                <a:solidFill>
                  <a:schemeClr val="accent3"/>
                </a:solidFill>
              </a:rPr>
              <a:t>Serial d</a:t>
            </a:r>
            <a:r>
              <a:rPr b="1" lang="en-US" sz="1940">
                <a:solidFill>
                  <a:schemeClr val="accent3"/>
                </a:solidFill>
              </a:rPr>
              <a:t>ata transfer rates</a:t>
            </a:r>
            <a:endParaRPr b="1" sz="2640">
              <a:solidFill>
                <a:schemeClr val="accent3"/>
              </a:solidFill>
            </a:endParaRPr>
          </a:p>
          <a:p>
            <a:pPr indent="-273050" lvl="1" marL="74295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Rate at which data can be transferred (w/o any seeks)</a:t>
            </a:r>
            <a:endParaRPr sz="2360"/>
          </a:p>
          <a:p>
            <a:pPr indent="-273050" lvl="1" marL="74295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30-50MB/s to up to 200MB/s</a:t>
            </a:r>
            <a:endParaRPr sz="2360"/>
          </a:p>
          <a:p>
            <a:pPr indent="-351155" lvl="0" marL="342900" rtl="0" algn="l">
              <a:lnSpc>
                <a:spcPct val="95000"/>
              </a:lnSpc>
              <a:spcBef>
                <a:spcPts val="380"/>
              </a:spcBef>
              <a:spcAft>
                <a:spcPts val="0"/>
              </a:spcAft>
              <a:buClr>
                <a:schemeClr val="accent1"/>
              </a:buClr>
              <a:buSzPts val="1930"/>
              <a:buChar char="•"/>
            </a:pPr>
            <a:r>
              <a:rPr b="1" lang="en-US" sz="1929">
                <a:solidFill>
                  <a:schemeClr val="accent1"/>
                </a:solidFill>
              </a:rPr>
              <a:t>Seeks are bad!</a:t>
            </a:r>
            <a:endParaRPr b="1" sz="2280">
              <a:solidFill>
                <a:schemeClr val="accent1"/>
              </a:solidFill>
            </a:endParaRPr>
          </a:p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Solid State Disk (SSD)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0" y="838200"/>
            <a:ext cx="6636300" cy="557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7815" lvl="0" marL="4572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090"/>
              <a:buChar char="-"/>
            </a:pPr>
            <a:r>
              <a:rPr lang="en-US" sz="1860"/>
              <a:t>Mainstream around 2000s</a:t>
            </a:r>
            <a:endParaRPr sz="1860"/>
          </a:p>
          <a:p>
            <a:pPr indent="-2978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860"/>
              <a:t>Like non-volatile RAM (NAND and NOR)</a:t>
            </a:r>
            <a:endParaRPr sz="1860"/>
          </a:p>
          <a:p>
            <a:pPr indent="-2978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90"/>
              <a:buChar char="-"/>
            </a:pPr>
            <a:r>
              <a:rPr b="1" lang="en-US" sz="1860">
                <a:solidFill>
                  <a:schemeClr val="accent2"/>
                </a:solidFill>
              </a:rPr>
              <a:t>Capacity</a:t>
            </a:r>
            <a:endParaRPr b="1" sz="1860">
              <a:solidFill>
                <a:schemeClr val="accent2"/>
              </a:solidFill>
            </a:endParaRPr>
          </a:p>
          <a:p>
            <a:pPr indent="-2978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250, 500 GBs (vs 1-10 TB for HDD)</a:t>
            </a:r>
            <a:endParaRPr sz="1640"/>
          </a:p>
          <a:p>
            <a:pPr indent="-2978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90"/>
              <a:buChar char="-"/>
            </a:pPr>
            <a:r>
              <a:rPr b="1" lang="en-US" sz="1860">
                <a:solidFill>
                  <a:schemeClr val="accent3"/>
                </a:solidFill>
              </a:rPr>
              <a:t>Access time</a:t>
            </a:r>
            <a:endParaRPr b="1" sz="1860">
              <a:solidFill>
                <a:schemeClr val="accent3"/>
              </a:solidFill>
            </a:endParaRPr>
          </a:p>
          <a:p>
            <a:pPr indent="-2978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Latency for random access is 1,000x smaller than HDD</a:t>
            </a:r>
            <a:endParaRPr sz="1640"/>
          </a:p>
          <a:p>
            <a:pPr indent="-29781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420"/>
              <a:t>E.g., 20-100 us (vs 10 ms HDDs)</a:t>
            </a:r>
            <a:endParaRPr sz="1420"/>
          </a:p>
          <a:p>
            <a:pPr indent="-2978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Multiple random requests (e.g., 32) in parallel</a:t>
            </a:r>
            <a:endParaRPr sz="1640"/>
          </a:p>
          <a:p>
            <a:pPr indent="-2978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10,000 IOPS (vs 50/200 for HDDs)</a:t>
            </a:r>
            <a:endParaRPr sz="1640"/>
          </a:p>
          <a:p>
            <a:pPr indent="-2978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Require to read an entire "page" of data (typically 4KB)</a:t>
            </a:r>
            <a:endParaRPr sz="1640"/>
          </a:p>
          <a:p>
            <a:pPr indent="-29781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Equivalent to a block in magnetic disks</a:t>
            </a:r>
            <a:endParaRPr sz="1420"/>
          </a:p>
          <a:p>
            <a:pPr indent="-2978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90"/>
              <a:buChar char="-"/>
            </a:pPr>
            <a:r>
              <a:rPr b="1" lang="en-US" sz="1860">
                <a:solidFill>
                  <a:schemeClr val="accent1"/>
                </a:solidFill>
              </a:rPr>
              <a:t>Data-transfer rate</a:t>
            </a:r>
            <a:endParaRPr b="1" sz="1860">
              <a:solidFill>
                <a:schemeClr val="accent1"/>
              </a:solidFill>
            </a:endParaRPr>
          </a:p>
          <a:p>
            <a:pPr indent="-2978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1 GB/s (vs 200 MB/s HDD)</a:t>
            </a:r>
            <a:endParaRPr sz="1640"/>
          </a:p>
          <a:p>
            <a:pPr indent="-2978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Typically limited by the interface speed</a:t>
            </a:r>
            <a:endParaRPr sz="1640"/>
          </a:p>
          <a:p>
            <a:pPr indent="-2978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R</a:t>
            </a:r>
            <a:r>
              <a:rPr lang="en-US" sz="1640"/>
              <a:t>eads and writes are ~500MB/s for SATA and 2-3 GB/s for NVMe</a:t>
            </a:r>
            <a:endParaRPr sz="1640"/>
          </a:p>
          <a:p>
            <a:pPr indent="-2978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Lower power consumption than HDDs</a:t>
            </a:r>
            <a:endParaRPr sz="1640"/>
          </a:p>
          <a:p>
            <a:pPr indent="-2978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Writing to SSD is slower than reading (~2-3x)</a:t>
            </a:r>
            <a:endParaRPr sz="1640"/>
          </a:p>
          <a:p>
            <a:pPr indent="-297814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420"/>
              <a:t>It requires erasing all pages in the block</a:t>
            </a:r>
            <a:endParaRPr sz="1420"/>
          </a:p>
          <a:p>
            <a:pPr indent="-2978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90"/>
              <a:buChar char="-"/>
            </a:pPr>
            <a:r>
              <a:rPr b="1" lang="en-US" sz="1860">
                <a:solidFill>
                  <a:schemeClr val="accent4"/>
                </a:solidFill>
              </a:rPr>
              <a:t>Reliability</a:t>
            </a:r>
            <a:endParaRPr b="1" sz="1860">
              <a:solidFill>
                <a:schemeClr val="accent4"/>
              </a:solidFill>
            </a:endParaRPr>
          </a:p>
          <a:p>
            <a:pPr indent="-29781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90"/>
              <a:buChar char="-"/>
            </a:pPr>
            <a:r>
              <a:rPr lang="en-US" sz="1640"/>
              <a:t>There is a limit to how many times a flash page can be erased (~1m times)</a:t>
            </a:r>
            <a:endParaRPr sz="1640"/>
          </a:p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500" y="990600"/>
            <a:ext cx="2141101" cy="3367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Storage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Physical storage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Storage Hierarchy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Magnetic disks / SSD</a:t>
            </a:r>
            <a:endParaRPr b="1">
              <a:solidFill>
                <a:schemeClr val="accent2"/>
              </a:solidFill>
            </a:endParaRPr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>
                <a:solidFill>
                  <a:schemeClr val="accent2"/>
                </a:solidFill>
              </a:rPr>
              <a:t>RAID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Logical storage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Query Processing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Transactions</a:t>
            </a:r>
            <a:endParaRPr/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RAID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76200" y="914400"/>
            <a:ext cx="5828100" cy="54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3687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5"/>
              <a:buChar char="•"/>
            </a:pPr>
            <a:r>
              <a:rPr lang="en-US" sz="1825"/>
              <a:t>RAID = </a:t>
            </a:r>
            <a:r>
              <a:rPr lang="en-US" sz="1825"/>
              <a:t>Redundant Array of Independent Disks</a:t>
            </a:r>
            <a:endParaRPr sz="2200"/>
          </a:p>
          <a:p>
            <a:pPr indent="-293687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5"/>
              <a:buChar char="•"/>
            </a:pPr>
            <a:r>
              <a:rPr b="1" lang="en-US" sz="1825">
                <a:solidFill>
                  <a:schemeClr val="accent2"/>
                </a:solidFill>
              </a:rPr>
              <a:t>Problems</a:t>
            </a:r>
            <a:endParaRPr b="1" sz="1825">
              <a:solidFill>
                <a:schemeClr val="accent2"/>
              </a:solidFill>
            </a:endParaRPr>
          </a:p>
          <a:p>
            <a:pPr indent="-246062" lvl="1" marL="74295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575"/>
              <a:buChar char="–"/>
            </a:pPr>
            <a:r>
              <a:rPr lang="en-US" sz="1575"/>
              <a:t>Storage capacity has been growing exponentially</a:t>
            </a:r>
            <a:endParaRPr sz="1575"/>
          </a:p>
          <a:p>
            <a:pPr indent="-246062" lvl="1" marL="74295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575"/>
              <a:buChar char="–"/>
            </a:pPr>
            <a:r>
              <a:rPr lang="en-US" sz="1575"/>
              <a:t>Data-storage requirement (e.g., web, DBs, multimedia applications) has been growing even faster</a:t>
            </a:r>
            <a:endParaRPr sz="1575"/>
          </a:p>
          <a:p>
            <a:pPr indent="-246062" lvl="1" marL="74295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575"/>
              <a:buChar char="–"/>
            </a:pPr>
            <a:r>
              <a:rPr lang="en-US" sz="1575"/>
              <a:t>When you have a lot of disks, the MTTF between failure of any disk get smaller (e.g., days)</a:t>
            </a:r>
            <a:endParaRPr sz="1575"/>
          </a:p>
          <a:p>
            <a:pPr indent="-214312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575"/>
              <a:buChar char="•"/>
            </a:pPr>
            <a:r>
              <a:rPr lang="en-US" sz="1575"/>
              <a:t>If we store a single copy of the data, the frequency of data loss is unacceptable</a:t>
            </a:r>
            <a:endParaRPr sz="1825"/>
          </a:p>
          <a:p>
            <a:pPr indent="-293687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1825"/>
              <a:buChar char="•"/>
            </a:pPr>
            <a:r>
              <a:rPr b="1" lang="en-US" sz="1825">
                <a:solidFill>
                  <a:schemeClr val="accent3"/>
                </a:solidFill>
              </a:rPr>
              <a:t>Observations</a:t>
            </a:r>
            <a:endParaRPr b="1" sz="2200">
              <a:solidFill>
                <a:schemeClr val="accent3"/>
              </a:solidFill>
            </a:endParaRPr>
          </a:p>
          <a:p>
            <a:pPr indent="-246062" lvl="1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575"/>
              <a:buChar char="–"/>
            </a:pPr>
            <a:r>
              <a:rPr lang="en-US" sz="1575"/>
              <a:t>Disks are very cheap</a:t>
            </a:r>
            <a:endParaRPr sz="1950"/>
          </a:p>
          <a:p>
            <a:pPr indent="-246062" lvl="1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575"/>
              <a:buChar char="–"/>
            </a:pPr>
            <a:r>
              <a:rPr lang="en-US" sz="1575"/>
              <a:t>Failures are very costly</a:t>
            </a:r>
            <a:endParaRPr sz="1950"/>
          </a:p>
          <a:p>
            <a:pPr indent="-271462" lvl="1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575"/>
              <a:buChar char="–"/>
            </a:pPr>
            <a:r>
              <a:rPr lang="en-US" sz="1575"/>
              <a:t>Use “extra” disks to ensure reliability</a:t>
            </a:r>
            <a:endParaRPr sz="1575"/>
          </a:p>
          <a:p>
            <a:pPr indent="-214312" lvl="2" marL="11430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575"/>
              <a:buChar char="•"/>
            </a:pPr>
            <a:r>
              <a:rPr lang="en-US" sz="1575"/>
              <a:t>Store data redundantly</a:t>
            </a:r>
            <a:endParaRPr sz="1575"/>
          </a:p>
          <a:p>
            <a:pPr indent="-191293" lvl="2" marL="11430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513"/>
              <a:buChar char="•"/>
            </a:pPr>
            <a:r>
              <a:rPr lang="en-US" sz="1575"/>
              <a:t>If one disk goes down, the data still survives</a:t>
            </a:r>
            <a:endParaRPr sz="1512"/>
          </a:p>
          <a:p>
            <a:pPr indent="-246062" lvl="1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575"/>
              <a:buChar char="–"/>
            </a:pPr>
            <a:r>
              <a:rPr lang="en-US" sz="1575"/>
              <a:t>Bonus: a</a:t>
            </a:r>
            <a:r>
              <a:rPr lang="en-US" sz="1575"/>
              <a:t>llow faster access to data</a:t>
            </a:r>
            <a:endParaRPr sz="1575"/>
          </a:p>
          <a:p>
            <a:pPr indent="-328612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575"/>
              <a:buChar char="•"/>
            </a:pPr>
            <a:r>
              <a:rPr b="1" lang="en-US" sz="1825">
                <a:solidFill>
                  <a:schemeClr val="accent1"/>
                </a:solidFill>
              </a:rPr>
              <a:t>Goal</a:t>
            </a:r>
            <a:endParaRPr sz="1825"/>
          </a:p>
          <a:p>
            <a:pPr indent="-271462" lvl="1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575"/>
              <a:buChar char="–"/>
            </a:pPr>
            <a:r>
              <a:rPr lang="en-US" sz="1575"/>
              <a:t>Expose a logical view of a single large and reliable disk from many unreliable disks</a:t>
            </a:r>
            <a:endParaRPr sz="1575"/>
          </a:p>
          <a:p>
            <a:pPr indent="-287337" lvl="1" marL="74295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825"/>
              <a:buChar char="–"/>
            </a:pPr>
            <a:r>
              <a:rPr lang="en-US" sz="1575"/>
              <a:t>Different RAID “levels” (</a:t>
            </a:r>
            <a:r>
              <a:rPr lang="en-US" sz="1575"/>
              <a:t>reliability vs performance)</a:t>
            </a:r>
            <a:endParaRPr sz="1950"/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049" y="1012525"/>
            <a:ext cx="2812875" cy="26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59"/>
              <a:t>Improve Reliability / Performance with RAID</a:t>
            </a:r>
            <a:endParaRPr sz="3259"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152400" y="914400"/>
            <a:ext cx="63759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Reliability</a:t>
            </a:r>
            <a:endParaRPr b="1">
              <a:solidFill>
                <a:schemeClr val="accent2"/>
              </a:solidFill>
            </a:endParaRPr>
          </a:p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Use redundancy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Store the same data multiple times</a:t>
            </a:r>
            <a:endParaRPr/>
          </a:p>
          <a:p>
            <a:pPr indent="-30003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mirroring (aka shadowing)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If a disk fails, the data is not lost but it can be reconstructed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Increased MTTF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Assumption is independence of disk failure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Power failures and natural disasters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As disks age, probability of failure increases together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</a:rPr>
              <a:t>Performance</a:t>
            </a:r>
            <a:endParaRPr b="1">
              <a:solidFill>
                <a:schemeClr val="accent3"/>
              </a:solidFill>
            </a:endParaRPr>
          </a:p>
          <a:p>
            <a:pPr indent="-30003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Parallel access to multiple disks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mirroring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Increase number of read requests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Same transfer rate</a:t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Striping data across multiple disks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Same number of read requests</a:t>
            </a:r>
            <a:endParaRPr/>
          </a:p>
          <a:p>
            <a:pPr indent="-30003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Increase transfer rate</a:t>
            </a:r>
            <a:endParaRPr/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500" y="990600"/>
            <a:ext cx="2310900" cy="189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RAID Levels</a:t>
            </a:r>
            <a:endParaRPr/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152400" y="914400"/>
            <a:ext cx="4840200" cy="561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381"/>
              <a:t>RAID 0: No redundancy</a:t>
            </a:r>
            <a:endParaRPr sz="3381"/>
          </a:p>
          <a:p>
            <a:pPr indent="-29781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8602"/>
              <a:buChar char="-"/>
            </a:pPr>
            <a:r>
              <a:rPr lang="en-US" sz="3381"/>
              <a:t>Array of </a:t>
            </a:r>
            <a:r>
              <a:rPr lang="en-US" sz="3381"/>
              <a:t>independent</a:t>
            </a:r>
            <a:r>
              <a:rPr lang="en-US" sz="3381"/>
              <a:t> disks</a:t>
            </a:r>
            <a:endParaRPr sz="3381"/>
          </a:p>
          <a:p>
            <a:pPr indent="-2978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8602"/>
              <a:buChar char="-"/>
            </a:pPr>
            <a:r>
              <a:rPr lang="en-US" sz="3381"/>
              <a:t>Same access-time</a:t>
            </a:r>
            <a:endParaRPr sz="3381"/>
          </a:p>
          <a:p>
            <a:pPr indent="-2978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8602"/>
              <a:buChar char="-"/>
            </a:pPr>
            <a:r>
              <a:rPr lang="en-US" sz="3381"/>
              <a:t>Increased transfer rate</a:t>
            </a:r>
            <a:endParaRPr sz="3381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381"/>
              <a:t>RAID 1: Mirroring</a:t>
            </a:r>
            <a:endParaRPr sz="3381"/>
          </a:p>
          <a:p>
            <a:pPr indent="-297815" lvl="1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66463"/>
              <a:buChar char="-"/>
            </a:pPr>
            <a:r>
              <a:rPr lang="en-US" sz="2981"/>
              <a:t>Make a copy of the disks</a:t>
            </a:r>
            <a:endParaRPr sz="2981"/>
          </a:p>
          <a:p>
            <a:pPr indent="-297815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463"/>
              <a:buChar char="-"/>
            </a:pPr>
            <a:r>
              <a:rPr lang="en-US" sz="2981"/>
              <a:t>If one disk fails, we have a copy</a:t>
            </a:r>
            <a:endParaRPr sz="2981"/>
          </a:p>
          <a:p>
            <a:pPr indent="-297815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463"/>
              <a:buChar char="-"/>
            </a:pPr>
            <a:r>
              <a:rPr lang="en-US" sz="2981"/>
              <a:t>Reads: can go to either disk, so higher data rate possible</a:t>
            </a:r>
            <a:endParaRPr sz="2981"/>
          </a:p>
          <a:p>
            <a:pPr indent="-297815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463"/>
              <a:buChar char="-"/>
            </a:pPr>
            <a:r>
              <a:rPr lang="en-US" sz="2981"/>
              <a:t>Writes: need to write to both disks</a:t>
            </a:r>
            <a:endParaRPr sz="2981"/>
          </a:p>
          <a:p>
            <a:pPr indent="0" lvl="0" marL="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381"/>
              <a:t>RAID 2: Memory-style error correction</a:t>
            </a:r>
            <a:endParaRPr sz="3381"/>
          </a:p>
          <a:p>
            <a:pPr indent="-297815" lvl="1" marL="457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66463"/>
              <a:buChar char="-"/>
            </a:pPr>
            <a:r>
              <a:rPr lang="en-US" sz="2981"/>
              <a:t>Use extra bits so we can reconstruct</a:t>
            </a:r>
            <a:endParaRPr sz="2981"/>
          </a:p>
          <a:p>
            <a:pPr indent="-297815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463"/>
              <a:buChar char="-"/>
            </a:pPr>
            <a:r>
              <a:rPr lang="en-US" sz="2981"/>
              <a:t>Superseded by RAID 3</a:t>
            </a:r>
            <a:endParaRPr sz="2981"/>
          </a:p>
          <a:p>
            <a:pPr indent="0" lvl="0" marL="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381"/>
              <a:t>RAID 3: Interleaved parity</a:t>
            </a:r>
            <a:endParaRPr sz="3381"/>
          </a:p>
          <a:p>
            <a:pPr indent="-297815" lvl="1" marL="457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66463"/>
              <a:buChar char="-"/>
            </a:pPr>
            <a:r>
              <a:rPr lang="en-US" sz="2981"/>
              <a:t>One disk contains “parity” for the main data disks</a:t>
            </a:r>
            <a:endParaRPr sz="2981"/>
          </a:p>
          <a:p>
            <a:pPr indent="-297815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463"/>
              <a:buChar char="-"/>
            </a:pPr>
            <a:r>
              <a:rPr lang="en-US" sz="2981"/>
              <a:t>Can handle a single disk failure</a:t>
            </a:r>
            <a:endParaRPr sz="2981"/>
          </a:p>
          <a:p>
            <a:pPr indent="-297815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463"/>
              <a:buChar char="-"/>
            </a:pPr>
            <a:r>
              <a:rPr lang="en-US" sz="2981"/>
              <a:t>Little overhead (only 25% in the above case)</a:t>
            </a:r>
            <a:endParaRPr sz="2981"/>
          </a:p>
          <a:p>
            <a:pPr indent="0" lvl="0" marL="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381"/>
              <a:t>RAID 5: Block-interleaved distributed parity</a:t>
            </a:r>
            <a:endParaRPr sz="3381"/>
          </a:p>
          <a:p>
            <a:pPr indent="-286385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9878"/>
              <a:buChar char="•"/>
            </a:pPr>
            <a:r>
              <a:rPr lang="en-US" sz="2981"/>
              <a:t>Distributed parity “blocks” instead of bits</a:t>
            </a:r>
            <a:endParaRPr sz="3381"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73889" l="29119" r="29885" t="1021"/>
          <a:stretch/>
        </p:blipFill>
        <p:spPr>
          <a:xfrm>
            <a:off x="5151800" y="1066750"/>
            <a:ext cx="3789026" cy="1740293"/>
          </a:xfrm>
          <a:prstGeom prst="rect">
            <a:avLst/>
          </a:prstGeom>
          <a:noFill/>
          <a:ln cap="flat" cmpd="tri" w="762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45333" l="29119" r="29885" t="27537"/>
          <a:stretch/>
        </p:blipFill>
        <p:spPr>
          <a:xfrm>
            <a:off x="5128975" y="3271425"/>
            <a:ext cx="3862624" cy="1917715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15052" l="29119" r="29885" t="70372"/>
          <a:stretch/>
        </p:blipFill>
        <p:spPr>
          <a:xfrm>
            <a:off x="5095775" y="5497525"/>
            <a:ext cx="3862624" cy="1029864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90000" y="990600"/>
            <a:ext cx="8496900" cy="53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Storage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Physical storage</a:t>
            </a:r>
            <a:endParaRPr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Storage Hierarchy</a:t>
            </a:r>
            <a:endParaRPr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Magnetic disks / SSD</a:t>
            </a:r>
            <a:endParaRPr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RAID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Logical storage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Query Processing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Transactions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100"/>
              <a:t>Sources: Silberschatz et al. 2020</a:t>
            </a:r>
            <a:endParaRPr sz="2100"/>
          </a:p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Choosing a RAID Level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152400" y="1035600"/>
            <a:ext cx="4732200" cy="5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Main choice between RAID 1 and RAID 5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RAID</a:t>
            </a:r>
            <a:r>
              <a:rPr lang="en-US" sz="2200"/>
              <a:t> 1 better write performance</a:t>
            </a:r>
            <a:endParaRPr/>
          </a:p>
          <a:p>
            <a:pPr indent="-2984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E.g., </a:t>
            </a:r>
            <a:r>
              <a:rPr lang="en-US" sz="2000"/>
              <a:t>to write a single block</a:t>
            </a:r>
            <a:endParaRPr sz="2000"/>
          </a:p>
          <a:p>
            <a:pPr indent="-228600" lvl="2" marL="11430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RAID 1: only requires 2 block writes </a:t>
            </a:r>
            <a:endParaRPr sz="1800"/>
          </a:p>
          <a:p>
            <a:pPr indent="-228600" lvl="2" marL="11430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RAID</a:t>
            </a:r>
            <a:r>
              <a:rPr lang="en-US" sz="1800"/>
              <a:t> 5: 2 block reads and 2 block writes</a:t>
            </a:r>
            <a:endParaRPr sz="2200"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RAID</a:t>
            </a:r>
            <a:r>
              <a:rPr lang="en-US" sz="2000"/>
              <a:t> 1 preferred for applications with high update rate and small data (e.g., log disks)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RAID</a:t>
            </a:r>
            <a:r>
              <a:rPr lang="en-US" sz="2200"/>
              <a:t> 5 lower storage cost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RAID</a:t>
            </a:r>
            <a:r>
              <a:rPr lang="en-US" sz="2000"/>
              <a:t> 1: 60% more disks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RAID</a:t>
            </a:r>
            <a:r>
              <a:rPr lang="en-US" sz="2000"/>
              <a:t> 5 is preferred for applications with low update rate and large amounts of data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b="73889" l="29119" r="29885" t="1021"/>
          <a:stretch/>
        </p:blipFill>
        <p:spPr>
          <a:xfrm>
            <a:off x="5151800" y="1066750"/>
            <a:ext cx="3789026" cy="1740293"/>
          </a:xfrm>
          <a:prstGeom prst="rect">
            <a:avLst/>
          </a:prstGeom>
          <a:noFill/>
          <a:ln cap="flat" cmpd="tri" w="762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 b="45333" l="29119" r="29885" t="27537"/>
          <a:stretch/>
        </p:blipFill>
        <p:spPr>
          <a:xfrm>
            <a:off x="5128975" y="3271425"/>
            <a:ext cx="3862624" cy="1917715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3">
            <a:alphaModFix/>
          </a:blip>
          <a:srcRect b="15052" l="29119" r="29885" t="70372"/>
          <a:stretch/>
        </p:blipFill>
        <p:spPr>
          <a:xfrm>
            <a:off x="5095775" y="5497525"/>
            <a:ext cx="3862624" cy="1029864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22200" y="990600"/>
            <a:ext cx="8669400" cy="5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Storage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Physical storage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</a:pPr>
            <a:r>
              <a:rPr b="1" lang="en-US">
                <a:solidFill>
                  <a:schemeClr val="accent2"/>
                </a:solidFill>
              </a:rPr>
              <a:t>Logical storage</a:t>
            </a:r>
            <a:endParaRPr b="1">
              <a:solidFill>
                <a:schemeClr val="accent2"/>
              </a:solidFill>
            </a:endParaRPr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File Organization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Buffer Manager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Indexes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Query Processing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100"/>
              <a:t>Sources:</a:t>
            </a:r>
            <a:endParaRPr sz="2100"/>
          </a:p>
          <a:p>
            <a:pPr indent="-361950" lvl="0" marL="457200" rtl="0" algn="l">
              <a:spcBef>
                <a:spcPts val="64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Silberschatz et al. 2020, Chap 13: Data Storage Structures</a:t>
            </a:r>
            <a:endParaRPr/>
          </a:p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(Centralized) DB Internals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210375" y="838200"/>
            <a:ext cx="5147100" cy="565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440"/>
              <a:buNone/>
            </a:pPr>
            <a:r>
              <a:rPr lang="en-US" sz="1380"/>
              <a:t>User processes</a:t>
            </a:r>
            <a:endParaRPr sz="1380"/>
          </a:p>
          <a:p>
            <a:pPr indent="-28067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820"/>
              <a:buChar char="-"/>
            </a:pPr>
            <a:r>
              <a:rPr lang="en-US" sz="1380"/>
              <a:t>Issue commands to the DB</a:t>
            </a:r>
            <a:endParaRPr sz="138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440"/>
              <a:buNone/>
            </a:pPr>
            <a:r>
              <a:rPr lang="en-US" sz="1380"/>
              <a:t>Server processes</a:t>
            </a:r>
            <a:endParaRPr sz="1380"/>
          </a:p>
          <a:p>
            <a:pPr indent="-28067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820"/>
              <a:buChar char="-"/>
            </a:pPr>
            <a:r>
              <a:rPr lang="en-US" sz="1380"/>
              <a:t>Receive commands and call into the DB code</a:t>
            </a:r>
            <a:endParaRPr sz="138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380"/>
              <a:t>Process monitor process</a:t>
            </a:r>
            <a:endParaRPr sz="1380"/>
          </a:p>
          <a:p>
            <a:pPr indent="-28067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820"/>
              <a:buChar char="-"/>
            </a:pPr>
            <a:r>
              <a:rPr lang="en-US" sz="1380"/>
              <a:t>Monitor DB processes</a:t>
            </a:r>
            <a:endParaRPr sz="1380"/>
          </a:p>
          <a:p>
            <a:pPr indent="-2806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0"/>
              <a:buChar char="-"/>
            </a:pPr>
            <a:r>
              <a:rPr lang="en-US" sz="1380"/>
              <a:t>Recover processes from failures</a:t>
            </a:r>
            <a:endParaRPr sz="138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440"/>
              <a:buNone/>
            </a:pPr>
            <a:r>
              <a:rPr lang="en-US" sz="1380"/>
              <a:t>Lock manager process</a:t>
            </a:r>
            <a:endParaRPr sz="1380"/>
          </a:p>
          <a:p>
            <a:pPr indent="-28067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820"/>
              <a:buChar char="•"/>
            </a:pPr>
            <a:r>
              <a:rPr lang="en-US" sz="1380"/>
              <a:t>Lock grant / release</a:t>
            </a:r>
            <a:endParaRPr sz="1380"/>
          </a:p>
          <a:p>
            <a:pPr indent="-2806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0"/>
              <a:buChar char="•"/>
            </a:pPr>
            <a:r>
              <a:rPr lang="en-US" sz="1380"/>
              <a:t>Deadlock detection</a:t>
            </a:r>
            <a:endParaRPr sz="138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440"/>
              <a:buNone/>
            </a:pPr>
            <a:r>
              <a:rPr lang="en-US" sz="1380"/>
              <a:t>Database writer process</a:t>
            </a:r>
            <a:endParaRPr sz="1380"/>
          </a:p>
          <a:p>
            <a:pPr indent="-28067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820"/>
              <a:buChar char="-"/>
            </a:pPr>
            <a:r>
              <a:rPr lang="en-US" sz="1380"/>
              <a:t>Output modified buffer blocks to disk on a continuous basis</a:t>
            </a:r>
            <a:endParaRPr sz="138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440"/>
              <a:buNone/>
            </a:pPr>
            <a:r>
              <a:rPr lang="en-US" sz="1380"/>
              <a:t>Log writer process</a:t>
            </a:r>
            <a:endParaRPr sz="1380"/>
          </a:p>
          <a:p>
            <a:pPr indent="-28067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820"/>
              <a:buChar char="-"/>
            </a:pPr>
            <a:r>
              <a:rPr lang="en-US" sz="1380"/>
              <a:t>Output log records to stable storage</a:t>
            </a:r>
            <a:endParaRPr sz="138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440"/>
              <a:buNone/>
            </a:pPr>
            <a:r>
              <a:rPr lang="en-US" sz="1380"/>
              <a:t>Checkpoint process</a:t>
            </a:r>
            <a:endParaRPr sz="1380"/>
          </a:p>
          <a:p>
            <a:pPr indent="-28067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820"/>
              <a:buChar char="-"/>
            </a:pPr>
            <a:r>
              <a:rPr lang="en-US" sz="1380"/>
              <a:t>Perform periodic checkpoints</a:t>
            </a:r>
            <a:endParaRPr sz="138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440"/>
              <a:buNone/>
            </a:pPr>
            <a:r>
              <a:rPr lang="en-US" sz="1380"/>
              <a:t>Shared memory</a:t>
            </a:r>
            <a:endParaRPr sz="1380"/>
          </a:p>
          <a:p>
            <a:pPr indent="-28067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820"/>
              <a:buChar char="-"/>
            </a:pPr>
            <a:r>
              <a:rPr lang="en-US" sz="1380"/>
              <a:t>Contain all shared data</a:t>
            </a:r>
            <a:endParaRPr sz="1380"/>
          </a:p>
          <a:p>
            <a:pPr indent="-2806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0"/>
              <a:buChar char="-"/>
            </a:pPr>
            <a:r>
              <a:rPr lang="en-US" sz="1220"/>
              <a:t>Buffer pool, Lock table, Log buffer (log records waiting to be saved on stable storage), Caches (e.g., query plans)</a:t>
            </a:r>
            <a:endParaRPr sz="1220"/>
          </a:p>
          <a:p>
            <a:pPr indent="-2806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0"/>
              <a:buChar char="-"/>
            </a:pPr>
            <a:r>
              <a:rPr lang="en-US" sz="1380"/>
              <a:t>Data needs to be projected by mutual exclusion locks</a:t>
            </a:r>
            <a:endParaRPr sz="1380"/>
          </a:p>
        </p:txBody>
      </p:sp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575" y="1264400"/>
            <a:ext cx="3710226" cy="48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533400" y="1524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DB Internals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4800600" y="4953000"/>
            <a:ext cx="414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Storage hierarchy</a:t>
            </a:r>
            <a:endParaRPr b="1"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are </a:t>
            </a:r>
            <a:r>
              <a:rPr lang="en-US" sz="1800">
                <a:solidFill>
                  <a:schemeClr val="dk1"/>
                </a:solidFill>
              </a:rPr>
              <a:t>tables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mapped to files?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are tuples mapped to disk blocks?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4800600" y="3429000"/>
            <a:ext cx="394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Buffer Manager</a:t>
            </a:r>
            <a:endParaRPr b="1" sz="18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Bring pages from disk to memory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</a:t>
            </a:r>
            <a:r>
              <a:rPr lang="en-US" sz="1800">
                <a:solidFill>
                  <a:schemeClr val="dk1"/>
                </a:solidFill>
              </a:rPr>
              <a:t>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limited memory</a:t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4800600" y="990600"/>
            <a:ext cx="4267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Query Processing Engine</a:t>
            </a:r>
            <a:endParaRPr b="1" sz="18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query, decide how to “execute” it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Specify sequence of pages to be brought in memory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Operate upon the tuples to produce results</a:t>
            </a:r>
            <a:endParaRPr/>
          </a:p>
        </p:txBody>
      </p:sp>
      <p:grpSp>
        <p:nvGrpSpPr>
          <p:cNvPr id="223" name="Google Shape;223;p27"/>
          <p:cNvGrpSpPr/>
          <p:nvPr/>
        </p:nvGrpSpPr>
        <p:grpSpPr>
          <a:xfrm>
            <a:off x="253798" y="1380671"/>
            <a:ext cx="4214788" cy="5029200"/>
            <a:chOff x="-99988" y="1371600"/>
            <a:chExt cx="4214788" cy="5029200"/>
          </a:xfrm>
        </p:grpSpPr>
        <p:sp>
          <p:nvSpPr>
            <p:cNvPr id="224" name="Google Shape;224;p27"/>
            <p:cNvSpPr/>
            <p:nvPr/>
          </p:nvSpPr>
          <p:spPr>
            <a:xfrm>
              <a:off x="609600" y="5562600"/>
              <a:ext cx="3505200" cy="8382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Space Management on Persistent Storage</a:t>
              </a: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609600" y="4114800"/>
              <a:ext cx="3505200" cy="4572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Buffer Mana</a:t>
              </a:r>
              <a:r>
                <a:rPr lang="en-US" sz="1800">
                  <a:solidFill>
                    <a:schemeClr val="dk1"/>
                  </a:solidFill>
                </a:rPr>
                <a:t>ger</a:t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609600" y="2133600"/>
              <a:ext cx="3505200" cy="4572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Query Processing Engine</a:t>
              </a:r>
              <a:endParaRPr/>
            </a:p>
          </p:txBody>
        </p:sp>
        <p:grpSp>
          <p:nvGrpSpPr>
            <p:cNvPr id="227" name="Google Shape;227;p27"/>
            <p:cNvGrpSpPr/>
            <p:nvPr/>
          </p:nvGrpSpPr>
          <p:grpSpPr>
            <a:xfrm>
              <a:off x="-99988" y="1371600"/>
              <a:ext cx="1496170" cy="4075500"/>
              <a:chOff x="-99988" y="1371600"/>
              <a:chExt cx="1496170" cy="4075500"/>
            </a:xfrm>
          </p:grpSpPr>
          <p:cxnSp>
            <p:nvCxnSpPr>
              <p:cNvPr id="228" name="Google Shape;228;p27"/>
              <p:cNvCxnSpPr/>
              <p:nvPr/>
            </p:nvCxnSpPr>
            <p:spPr>
              <a:xfrm rot="5400000">
                <a:off x="990600" y="1751806"/>
                <a:ext cx="609600" cy="1588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F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229" name="Google Shape;229;p27"/>
              <p:cNvSpPr txBox="1"/>
              <p:nvPr/>
            </p:nvSpPr>
            <p:spPr>
              <a:xfrm>
                <a:off x="-99988" y="1371600"/>
                <a:ext cx="1275300" cy="6465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user</a:t>
                </a:r>
                <a:endParaRPr sz="1800">
                  <a:solidFill>
                    <a:schemeClr val="dk1"/>
                  </a:solidFill>
                </a:endParaRPr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query</a:t>
                </a:r>
                <a:endParaRPr/>
              </a:p>
            </p:txBody>
          </p:sp>
          <p:cxnSp>
            <p:nvCxnSpPr>
              <p:cNvPr id="230" name="Google Shape;230;p27"/>
              <p:cNvCxnSpPr/>
              <p:nvPr/>
            </p:nvCxnSpPr>
            <p:spPr>
              <a:xfrm rot="5400000">
                <a:off x="1090588" y="3504406"/>
                <a:ext cx="609600" cy="1588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F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231" name="Google Shape;231;p27"/>
              <p:cNvSpPr txBox="1"/>
              <p:nvPr/>
            </p:nvSpPr>
            <p:spPr>
              <a:xfrm>
                <a:off x="0" y="3124200"/>
                <a:ext cx="1210500" cy="6465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page requests</a:t>
                </a:r>
                <a:endParaRPr/>
              </a:p>
            </p:txBody>
          </p:sp>
          <p:cxnSp>
            <p:nvCxnSpPr>
              <p:cNvPr id="232" name="Google Shape;232;p27"/>
              <p:cNvCxnSpPr/>
              <p:nvPr/>
            </p:nvCxnSpPr>
            <p:spPr>
              <a:xfrm rot="5400000">
                <a:off x="1090588" y="5104606"/>
                <a:ext cx="609600" cy="1588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FF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233" name="Google Shape;233;p27"/>
              <p:cNvSpPr txBox="1"/>
              <p:nvPr/>
            </p:nvSpPr>
            <p:spPr>
              <a:xfrm>
                <a:off x="0" y="4800600"/>
                <a:ext cx="1210500" cy="6465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block requests</a:t>
                </a:r>
                <a:endParaRPr/>
              </a:p>
            </p:txBody>
          </p:sp>
        </p:grpSp>
        <p:grpSp>
          <p:nvGrpSpPr>
            <p:cNvPr id="234" name="Google Shape;234;p27"/>
            <p:cNvGrpSpPr/>
            <p:nvPr/>
          </p:nvGrpSpPr>
          <p:grpSpPr>
            <a:xfrm>
              <a:off x="2438400" y="1371600"/>
              <a:ext cx="1296988" cy="4114800"/>
              <a:chOff x="2438400" y="1371600"/>
              <a:chExt cx="1296988" cy="4114800"/>
            </a:xfrm>
          </p:grpSpPr>
          <p:cxnSp>
            <p:nvCxnSpPr>
              <p:cNvPr id="235" name="Google Shape;235;p27"/>
              <p:cNvCxnSpPr/>
              <p:nvPr/>
            </p:nvCxnSpPr>
            <p:spPr>
              <a:xfrm rot="5400000">
                <a:off x="3329806" y="1828006"/>
                <a:ext cx="609600" cy="1588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FF"/>
                </a:solidFill>
                <a:prstDash val="solid"/>
                <a:round/>
                <a:headEnd len="med" w="med" type="stealth"/>
                <a:tailEnd len="sm" w="sm" type="none"/>
              </a:ln>
            </p:spPr>
          </p:cxnSp>
          <p:sp>
            <p:nvSpPr>
              <p:cNvPr id="236" name="Google Shape;236;p27"/>
              <p:cNvSpPr txBox="1"/>
              <p:nvPr/>
            </p:nvSpPr>
            <p:spPr>
              <a:xfrm>
                <a:off x="2649942" y="1371600"/>
                <a:ext cx="864600" cy="369300"/>
              </a:xfrm>
              <a:prstGeom prst="rect">
                <a:avLst/>
              </a:prstGeom>
              <a:solidFill>
                <a:srgbClr val="6699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results</a:t>
                </a:r>
                <a:endParaRPr/>
              </a:p>
            </p:txBody>
          </p:sp>
          <p:cxnSp>
            <p:nvCxnSpPr>
              <p:cNvPr id="237" name="Google Shape;237;p27"/>
              <p:cNvCxnSpPr/>
              <p:nvPr/>
            </p:nvCxnSpPr>
            <p:spPr>
              <a:xfrm rot="5400000">
                <a:off x="3429794" y="3580606"/>
                <a:ext cx="609600" cy="1588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FF"/>
                </a:solidFill>
                <a:prstDash val="solid"/>
                <a:round/>
                <a:headEnd len="med" w="med" type="stealth"/>
                <a:tailEnd len="sm" w="sm" type="none"/>
              </a:ln>
            </p:spPr>
          </p:cxnSp>
          <p:sp>
            <p:nvSpPr>
              <p:cNvPr id="238" name="Google Shape;238;p27"/>
              <p:cNvSpPr txBox="1"/>
              <p:nvPr/>
            </p:nvSpPr>
            <p:spPr>
              <a:xfrm>
                <a:off x="2438400" y="3124200"/>
                <a:ext cx="1111393" cy="646331"/>
              </a:xfrm>
              <a:prstGeom prst="rect">
                <a:avLst/>
              </a:prstGeom>
              <a:solidFill>
                <a:srgbClr val="6699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pointers</a:t>
                </a:r>
                <a:endParaRPr/>
              </a:p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to pages</a:t>
                </a:r>
                <a:endParaRPr/>
              </a:p>
            </p:txBody>
          </p:sp>
          <p:cxnSp>
            <p:nvCxnSpPr>
              <p:cNvPr id="239" name="Google Shape;239;p27"/>
              <p:cNvCxnSpPr/>
              <p:nvPr/>
            </p:nvCxnSpPr>
            <p:spPr>
              <a:xfrm rot="5400000">
                <a:off x="3429794" y="5180806"/>
                <a:ext cx="609600" cy="1588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FF"/>
                </a:solidFill>
                <a:prstDash val="solid"/>
                <a:round/>
                <a:headEnd len="med" w="med" type="stealth"/>
                <a:tailEnd len="sm" w="sm" type="none"/>
              </a:ln>
            </p:spPr>
          </p:cxnSp>
          <p:sp>
            <p:nvSpPr>
              <p:cNvPr id="240" name="Google Shape;240;p27"/>
              <p:cNvSpPr txBox="1"/>
              <p:nvPr/>
            </p:nvSpPr>
            <p:spPr>
              <a:xfrm>
                <a:off x="2819400" y="4953000"/>
                <a:ext cx="753387" cy="369332"/>
              </a:xfrm>
              <a:prstGeom prst="rect">
                <a:avLst/>
              </a:prstGeom>
              <a:solidFill>
                <a:srgbClr val="6699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data</a:t>
                </a:r>
                <a:endParaRPr/>
              </a:p>
            </p:txBody>
          </p:sp>
        </p:grpSp>
      </p:grpSp>
      <p:sp>
        <p:nvSpPr>
          <p:cNvPr id="241" name="Google Shape;241;p2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2286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Storage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Physical storage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Logical storage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</a:pPr>
            <a:r>
              <a:rPr b="1" lang="en-US">
                <a:solidFill>
                  <a:schemeClr val="accent2"/>
                </a:solidFill>
              </a:rPr>
              <a:t>File Organization</a:t>
            </a:r>
            <a:endParaRPr b="1">
              <a:solidFill>
                <a:schemeClr val="accent2"/>
              </a:solidFill>
            </a:endParaRPr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Buffer Manager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Indexes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Query Processing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Transactions</a:t>
            </a:r>
            <a:endParaRPr/>
          </a:p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File Organization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228600" y="998525"/>
            <a:ext cx="6284100" cy="54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575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We need to map:</a:t>
            </a:r>
            <a:endParaRPr sz="2600"/>
          </a:p>
          <a:p>
            <a:pPr indent="-29940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b="1" lang="en-US" sz="2600">
                <a:solidFill>
                  <a:schemeClr val="accent2"/>
                </a:solidFill>
              </a:rPr>
              <a:t>Tables</a:t>
            </a:r>
            <a:r>
              <a:rPr lang="en-US" sz="2600"/>
              <a:t> (aka </a:t>
            </a:r>
            <a:r>
              <a:rPr i="1" lang="en-US" sz="2600"/>
              <a:t>relations</a:t>
            </a:r>
            <a:r>
              <a:rPr lang="en-US" sz="2600"/>
              <a:t>)</a:t>
            </a:r>
            <a:endParaRPr sz="2600"/>
          </a:p>
          <a:p>
            <a:pPr indent="-29940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b="1" lang="en-US" sz="2600">
                <a:solidFill>
                  <a:schemeClr val="accent3"/>
                </a:solidFill>
              </a:rPr>
              <a:t>Records</a:t>
            </a:r>
            <a:r>
              <a:rPr lang="en-US" sz="2600"/>
              <a:t> (aka </a:t>
            </a:r>
            <a:r>
              <a:rPr i="1" lang="en-US" sz="2600"/>
              <a:t>t</a:t>
            </a:r>
            <a:r>
              <a:rPr i="1" lang="en-US" sz="2600"/>
              <a:t>uples</a:t>
            </a:r>
            <a:r>
              <a:rPr lang="en-US" sz="2600"/>
              <a:t>,</a:t>
            </a:r>
            <a:r>
              <a:rPr lang="en-US" sz="2600"/>
              <a:t> </a:t>
            </a:r>
            <a:r>
              <a:rPr i="1" lang="en-US" sz="2600"/>
              <a:t>rows</a:t>
            </a:r>
            <a:r>
              <a:rPr lang="en-US" sz="2600"/>
              <a:t>)</a:t>
            </a:r>
            <a:endParaRPr sz="2600"/>
          </a:p>
          <a:p>
            <a:pPr indent="-299402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b="1" lang="en-US" sz="2600">
                <a:solidFill>
                  <a:schemeClr val="accent1"/>
                </a:solidFill>
              </a:rPr>
              <a:t>Attributes</a:t>
            </a:r>
            <a:r>
              <a:rPr lang="en-US" sz="2600"/>
              <a:t> (aka </a:t>
            </a:r>
            <a:r>
              <a:rPr i="1" lang="en-US" sz="2600"/>
              <a:t>fields</a:t>
            </a:r>
            <a:r>
              <a:rPr lang="en-US" sz="2600"/>
              <a:t>, </a:t>
            </a:r>
            <a:r>
              <a:rPr i="1" lang="en-US" sz="2600"/>
              <a:t>columns</a:t>
            </a:r>
            <a:r>
              <a:rPr lang="en-US" sz="2600"/>
              <a:t>)</a:t>
            </a:r>
            <a:endParaRPr sz="2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to disk </a:t>
            </a:r>
            <a:r>
              <a:rPr lang="en-US" sz="2600"/>
              <a:t>files and </a:t>
            </a:r>
            <a:r>
              <a:rPr lang="en-US" sz="2600"/>
              <a:t>blocks (aka </a:t>
            </a:r>
            <a:r>
              <a:rPr i="1" lang="en-US" sz="2600"/>
              <a:t>pages</a:t>
            </a:r>
            <a:r>
              <a:rPr lang="en-US" sz="2600"/>
              <a:t>)</a:t>
            </a:r>
            <a:endParaRPr sz="2600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0575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•"/>
            </a:pPr>
            <a:r>
              <a:rPr b="1" lang="en-US" sz="2600">
                <a:solidFill>
                  <a:schemeClr val="accent4"/>
                </a:solidFill>
              </a:rPr>
              <a:t>How are the tables mapped to disk blocks?</a:t>
            </a:r>
            <a:endParaRPr b="1" sz="2200">
              <a:solidFill>
                <a:schemeClr val="accent4"/>
              </a:solidFill>
            </a:endParaRPr>
          </a:p>
          <a:p>
            <a:pPr indent="-254317" lvl="1" marL="742950" marR="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ct val="100000"/>
              <a:buChar char="–"/>
            </a:pPr>
            <a:r>
              <a:rPr lang="en-US" sz="2200"/>
              <a:t>File is a collection of blocks, b</a:t>
            </a:r>
            <a:r>
              <a:rPr lang="en-US" sz="2200"/>
              <a:t>locks are typically 4-16 KBs</a:t>
            </a:r>
            <a:endParaRPr sz="2200"/>
          </a:p>
          <a:p>
            <a:pPr indent="-254317" lvl="1" marL="74295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Use a standard OS file system</a:t>
            </a:r>
            <a:endParaRPr sz="2200"/>
          </a:p>
          <a:p>
            <a:pPr indent="-274796" lvl="1" marL="742950" rtl="0" algn="l">
              <a:lnSpc>
                <a:spcPct val="115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100"/>
              <a:t>High-end DB systems have their own OS</a:t>
            </a:r>
            <a:endParaRPr/>
          </a:p>
          <a:p>
            <a:pPr indent="-198596" lvl="2" marL="1143000" rtl="0" algn="l">
              <a:lnSpc>
                <a:spcPct val="115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OS interferes more than helps in many cases</a:t>
            </a:r>
            <a:endParaRPr sz="2100"/>
          </a:p>
          <a:p>
            <a:pPr indent="-217646" lvl="2" marL="114300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ct val="100000"/>
              <a:buChar char="•"/>
            </a:pPr>
            <a:r>
              <a:rPr lang="en-US" sz="2100"/>
              <a:t>Often DB needs to be aware of underlying blocks</a:t>
            </a:r>
            <a:endParaRPr sz="2100"/>
          </a:p>
          <a:p>
            <a:pPr indent="-198596" lvl="2" marL="1143000" rtl="0" algn="l">
              <a:lnSpc>
                <a:spcPct val="115000"/>
              </a:lnSpc>
              <a:spcBef>
                <a:spcPts val="420"/>
              </a:spcBef>
              <a:spcAft>
                <a:spcPts val="0"/>
              </a:spcAft>
              <a:buSzPct val="100000"/>
              <a:buChar char="•"/>
            </a:pPr>
            <a:r>
              <a:rPr lang="en-US" sz="2100"/>
              <a:t>Read / write directly disk blocks</a:t>
            </a:r>
            <a:endParaRPr sz="2100"/>
          </a:p>
          <a:p>
            <a:pPr indent="-254317" lvl="1" marL="74295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Mapping of tables to file</a:t>
            </a:r>
            <a:endParaRPr/>
          </a:p>
          <a:p>
            <a:pPr indent="-198596" lvl="2" marL="1143000" rtl="0" algn="l">
              <a:lnSpc>
                <a:spcPct val="115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One table to one file</a:t>
            </a:r>
            <a:endParaRPr/>
          </a:p>
          <a:p>
            <a:pPr indent="-198596" lvl="2" marL="1143000" rtl="0" algn="l">
              <a:lnSpc>
                <a:spcPct val="115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Advantages in storing multiple tables clustered together (e.g., joins)</a:t>
            </a:r>
            <a:endParaRPr/>
          </a:p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100" y="990600"/>
            <a:ext cx="2579700" cy="220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File Organization</a:t>
            </a:r>
            <a:endParaRPr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152400" y="902675"/>
            <a:ext cx="6129000" cy="5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861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b="1" lang="en-US" sz="2400">
                <a:solidFill>
                  <a:schemeClr val="accent2"/>
                </a:solidFill>
              </a:rPr>
              <a:t>How are records mapped to disk blocks?</a:t>
            </a:r>
            <a:endParaRPr b="1">
              <a:solidFill>
                <a:schemeClr val="accent2"/>
              </a:solidFill>
            </a:endParaRPr>
          </a:p>
          <a:p>
            <a:pPr indent="-28956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Fetch a particular record (specified by record id)</a:t>
            </a:r>
            <a:endParaRPr sz="2400"/>
          </a:p>
          <a:p>
            <a:pPr indent="-251459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Allow insertion / deletions of records in the table</a:t>
            </a:r>
            <a:endParaRPr/>
          </a:p>
          <a:p>
            <a:pPr indent="-251459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Find all records that match a condition (say SSN = 123)</a:t>
            </a:r>
            <a:endParaRPr/>
          </a:p>
          <a:p>
            <a:pPr indent="-30861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Simplest case</a:t>
            </a:r>
            <a:endParaRPr/>
          </a:p>
          <a:p>
            <a:pPr indent="-251459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Each table is mapped to a file</a:t>
            </a:r>
            <a:endParaRPr sz="2400"/>
          </a:p>
          <a:p>
            <a:pPr indent="-251459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Each record is contained in a single block (i.e., records </a:t>
            </a:r>
            <a:r>
              <a:rPr lang="en-US" sz="2400"/>
              <a:t>are not split between blocks</a:t>
            </a:r>
            <a:r>
              <a:rPr lang="en-US" sz="2400"/>
              <a:t>)</a:t>
            </a:r>
            <a:endParaRPr/>
          </a:p>
          <a:p>
            <a:pPr indent="-30861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400"/>
              <a:t>Problem</a:t>
            </a:r>
            <a:endParaRPr b="1" sz="2400"/>
          </a:p>
          <a:p>
            <a:pPr indent="-28956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Attributes are of different sizes</a:t>
            </a:r>
            <a:endParaRPr sz="2400"/>
          </a:p>
          <a:p>
            <a:pPr indent="-30861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400"/>
              <a:t>Solutions</a:t>
            </a:r>
            <a:r>
              <a:rPr lang="en-US" sz="2400"/>
              <a:t>: h</a:t>
            </a:r>
            <a:r>
              <a:rPr lang="en-US" sz="2400"/>
              <a:t>ow are records stored within a block?</a:t>
            </a:r>
            <a:endParaRPr sz="2400"/>
          </a:p>
          <a:p>
            <a:pPr indent="-251459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Fixed-length records</a:t>
            </a:r>
            <a:endParaRPr sz="2400"/>
          </a:p>
          <a:p>
            <a:pPr indent="-251459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Variable-length records</a:t>
            </a:r>
            <a:endParaRPr sz="2400"/>
          </a:p>
        </p:txBody>
      </p: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00" y="990600"/>
            <a:ext cx="2579700" cy="220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Fixed-length Records</a:t>
            </a:r>
            <a:endParaRPr/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98475" y="846125"/>
            <a:ext cx="5187300" cy="5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2644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4"/>
              <a:buChar char="•"/>
            </a:pPr>
            <a:r>
              <a:rPr lang="en-US" sz="1523"/>
              <a:t>n = number of bytes per record</a:t>
            </a:r>
            <a:endParaRPr sz="1523"/>
          </a:p>
          <a:p>
            <a:pPr indent="-268194" lvl="1" marL="7429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4"/>
              <a:buChar char="–"/>
            </a:pPr>
            <a:r>
              <a:rPr lang="en-US" sz="1523"/>
              <a:t>E.g., a record in </a:t>
            </a:r>
            <a:r>
              <a:rPr i="1" lang="en-US" sz="1523"/>
              <a:t>instructor</a:t>
            </a:r>
            <a:r>
              <a:rPr lang="en-US" sz="1523"/>
              <a:t> requires 53 bytes</a:t>
            </a:r>
            <a:endParaRPr sz="1523"/>
          </a:p>
          <a:p>
            <a:pPr indent="-211044" lvl="2" marL="1143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4"/>
              <a:buChar char="•"/>
            </a:pPr>
            <a:r>
              <a:rPr lang="en-US" sz="1523"/>
              <a:t>char -&gt; 1 byte</a:t>
            </a:r>
            <a:endParaRPr sz="1523"/>
          </a:p>
          <a:p>
            <a:pPr indent="-211044" lvl="2" marL="1143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4"/>
              <a:buChar char="•"/>
            </a:pPr>
            <a:r>
              <a:rPr lang="en-US" sz="1523"/>
              <a:t>numeric(8, 2) -&gt; 8 bytes</a:t>
            </a:r>
            <a:endParaRPr sz="1523"/>
          </a:p>
          <a:p>
            <a:pPr indent="-211044" lvl="2" marL="1143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4"/>
              <a:buChar char="•"/>
            </a:pPr>
            <a:r>
              <a:rPr lang="en-US" sz="1523"/>
              <a:t>5 + 20 + 20 + 8 = 53</a:t>
            </a:r>
            <a:endParaRPr sz="1523"/>
          </a:p>
          <a:p>
            <a:pPr indent="-312644" lvl="0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24"/>
              <a:buChar char="•"/>
            </a:pPr>
            <a:r>
              <a:rPr b="1" lang="en-US" sz="1523"/>
              <a:t>Fetch i-th record</a:t>
            </a:r>
            <a:endParaRPr b="1" sz="1523"/>
          </a:p>
          <a:p>
            <a:pPr indent="-268194" lvl="1" marL="74295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24"/>
              <a:buChar char="–"/>
            </a:pPr>
            <a:r>
              <a:rPr lang="en-US" sz="1523"/>
              <a:t>Store record </a:t>
            </a:r>
            <a:r>
              <a:rPr i="1" lang="en-US" sz="1523"/>
              <a:t>i </a:t>
            </a:r>
            <a:r>
              <a:rPr lang="en-US" sz="1523"/>
              <a:t>at position</a:t>
            </a:r>
            <a:endParaRPr sz="2273"/>
          </a:p>
          <a:p>
            <a:pPr indent="-203106" lvl="2" marL="11430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99"/>
              <a:buChar char="•"/>
            </a:pPr>
            <a:r>
              <a:rPr lang="en-US" sz="1398"/>
              <a:t>offset = </a:t>
            </a:r>
            <a:r>
              <a:rPr lang="en-US" sz="1398"/>
              <a:t>(i – 1) * n</a:t>
            </a:r>
            <a:endParaRPr sz="1398"/>
          </a:p>
          <a:p>
            <a:pPr indent="-268194" lvl="1" marL="74295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524"/>
              <a:buChar char="–"/>
            </a:pPr>
            <a:r>
              <a:rPr lang="en-US" sz="1523"/>
              <a:t>The block can contain a non-integer number of records</a:t>
            </a:r>
            <a:endParaRPr sz="1523"/>
          </a:p>
          <a:p>
            <a:pPr indent="-211044" lvl="2" marL="11430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524"/>
              <a:buChar char="•"/>
            </a:pPr>
            <a:r>
              <a:rPr lang="en-US" sz="1523"/>
              <a:t>Leave bytes unused</a:t>
            </a:r>
            <a:endParaRPr sz="1398"/>
          </a:p>
          <a:p>
            <a:pPr indent="-312644" lvl="0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24"/>
              <a:buChar char="•"/>
            </a:pPr>
            <a:r>
              <a:rPr b="1" lang="en-US" sz="1523"/>
              <a:t>Insert a new record</a:t>
            </a:r>
            <a:endParaRPr b="1" sz="2273"/>
          </a:p>
          <a:p>
            <a:pPr indent="-260256" lvl="1" marL="74295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99"/>
              <a:buChar char="–"/>
            </a:pPr>
            <a:r>
              <a:rPr lang="en-US" sz="1398"/>
              <a:t>Depends on the policy used</a:t>
            </a:r>
            <a:endParaRPr sz="2023"/>
          </a:p>
          <a:p>
            <a:pPr indent="-260256" lvl="1" marL="74295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99"/>
              <a:buChar char="–"/>
            </a:pPr>
            <a:r>
              <a:rPr lang="en-US" sz="1398"/>
              <a:t>Simply append at the end of the record</a:t>
            </a:r>
            <a:endParaRPr sz="1398"/>
          </a:p>
          <a:p>
            <a:pPr indent="-312644" lvl="0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24"/>
              <a:buChar char="•"/>
            </a:pPr>
            <a:r>
              <a:rPr b="1" lang="en-US" sz="1523"/>
              <a:t>Delete a record</a:t>
            </a:r>
            <a:endParaRPr b="1" sz="2273"/>
          </a:p>
          <a:p>
            <a:pPr indent="-260256" lvl="1" marL="74295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399"/>
              <a:buChar char="–"/>
            </a:pPr>
            <a:r>
              <a:rPr lang="en-US" sz="1398"/>
              <a:t>Deletes are much less frequent than insertions</a:t>
            </a:r>
            <a:endParaRPr sz="1398"/>
          </a:p>
          <a:p>
            <a:pPr indent="-260256" lvl="1" marL="74295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99"/>
              <a:buChar char="–"/>
            </a:pPr>
            <a:r>
              <a:rPr lang="en-US" sz="1398"/>
              <a:t>Rearrange (move all the records to reclaim space)</a:t>
            </a:r>
            <a:endParaRPr sz="1398"/>
          </a:p>
          <a:p>
            <a:pPr indent="-260256" lvl="1" marL="74295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399"/>
              <a:buChar char="–"/>
            </a:pPr>
            <a:r>
              <a:rPr lang="en-US" sz="1398"/>
              <a:t>Leave space unused</a:t>
            </a:r>
            <a:endParaRPr sz="1398"/>
          </a:p>
          <a:p>
            <a:pPr indent="-260256" lvl="1" marL="74295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99"/>
              <a:buChar char="–"/>
            </a:pPr>
            <a:r>
              <a:rPr lang="en-US" sz="1398"/>
              <a:t>Keep a </a:t>
            </a:r>
            <a:r>
              <a:rPr i="1" lang="en-US" sz="1398"/>
              <a:t>free list </a:t>
            </a:r>
            <a:r>
              <a:rPr lang="en-US" sz="1398"/>
              <a:t>and use for next insert</a:t>
            </a:r>
            <a:endParaRPr sz="1398"/>
          </a:p>
          <a:p>
            <a:pPr indent="-203106" lvl="2" marL="11430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399"/>
              <a:buChar char="•"/>
            </a:pPr>
            <a:r>
              <a:rPr lang="en-US" sz="1398"/>
              <a:t>Like a linked list of free blocks (e.g., after deleting record 1, 4, 6)</a:t>
            </a:r>
            <a:endParaRPr sz="1398"/>
          </a:p>
          <a:p>
            <a:pPr indent="-260256" lvl="1" marL="74295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399"/>
              <a:buChar char="–"/>
            </a:pPr>
            <a:r>
              <a:rPr lang="en-US" sz="1398"/>
              <a:t>Conceptually store pointers, in practice file header</a:t>
            </a:r>
            <a:endParaRPr sz="1398"/>
          </a:p>
        </p:txBody>
      </p:sp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825" y="814000"/>
            <a:ext cx="2884150" cy="1201200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725" y="2164625"/>
            <a:ext cx="2606250" cy="22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0975" y="4541216"/>
            <a:ext cx="3338174" cy="2095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25" y="4831800"/>
            <a:ext cx="6285199" cy="12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Variable-length Records</a:t>
            </a:r>
            <a:endParaRPr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-76200" y="914400"/>
            <a:ext cx="8839200" cy="388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Variable-length records occur due to: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presence of variable length fields (e.g., strings, arrays, sets)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Multiple record types in the same file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How to extract an attribute of variable length of a record?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fixed length attributes are allocated statically at the beginning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Variable-length attributes (e.g., `VARCHAR` type) are represented by an offset and length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How to represent the value NULL?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Null bitmap stores which attributes of the record have a null value</a:t>
            </a:r>
            <a:endParaRPr/>
          </a:p>
        </p:txBody>
      </p:sp>
      <p:sp>
        <p:nvSpPr>
          <p:cNvPr id="283" name="Google Shape;283;p3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925" y="4314375"/>
            <a:ext cx="702945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Variable-length Records</a:t>
            </a:r>
            <a:endParaRPr/>
          </a:p>
        </p:txBody>
      </p:sp>
      <p:sp>
        <p:nvSpPr>
          <p:cNvPr id="290" name="Google Shape;290;p3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How to extract a record of variable length from a block</a:t>
            </a:r>
            <a:endParaRPr sz="1900"/>
          </a:p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Slotted-page structure</a:t>
            </a:r>
            <a:endParaRPr sz="1900"/>
          </a:p>
          <a:p>
            <a:pPr indent="-292100" lvl="1" marL="7429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Number of record entries</a:t>
            </a:r>
            <a:endParaRPr sz="1900"/>
          </a:p>
          <a:p>
            <a:pPr indent="-292100" lvl="1" marL="7429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Array with location and size of each record (indirection)</a:t>
            </a:r>
            <a:endParaRPr sz="1900"/>
          </a:p>
          <a:p>
            <a:pPr indent="-234950" lvl="2" marL="1143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No pointers directly to records</a:t>
            </a:r>
            <a:endParaRPr sz="1900"/>
          </a:p>
          <a:p>
            <a:pPr indent="-234950" lvl="2" marL="1143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Pointers to the entry in the header that contains the location of the record</a:t>
            </a:r>
            <a:endParaRPr sz="1900"/>
          </a:p>
          <a:p>
            <a:pPr indent="-234950" lvl="2" marL="1143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The records may move inside the block, but the outside world is oblivious to it</a:t>
            </a:r>
            <a:endParaRPr sz="1900"/>
          </a:p>
          <a:p>
            <a:pPr indent="-292100" lvl="1" marL="7429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End of free space in the block</a:t>
            </a:r>
            <a:endParaRPr sz="19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90000" y="990600"/>
            <a:ext cx="8496900" cy="53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Storage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Physical storage</a:t>
            </a:r>
            <a:endParaRPr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</a:pPr>
            <a:r>
              <a:rPr b="1" lang="en-US">
                <a:solidFill>
                  <a:schemeClr val="accent2"/>
                </a:solidFill>
              </a:rPr>
              <a:t>Storage Hierarchy</a:t>
            </a:r>
            <a:endParaRPr b="1">
              <a:solidFill>
                <a:schemeClr val="accent2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Magnetic disks / SSD</a:t>
            </a:r>
            <a:endParaRPr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RAID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Logical storage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Query Processing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Transactions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100"/>
              <a:t>Sources: Silberschatz et al. 2020, Chap 12, Physical Storage Systems</a:t>
            </a:r>
            <a:endParaRPr sz="2100"/>
          </a:p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Organization of Records in Files</a:t>
            </a:r>
            <a:endParaRPr/>
          </a:p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304800" y="9985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2898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Mapping records -&gt; blocks</a:t>
            </a:r>
            <a:endParaRPr sz="2100"/>
          </a:p>
          <a:p>
            <a:pPr indent="-332898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Which block of a file should a record go to</a:t>
            </a:r>
            <a:r>
              <a:rPr lang="en-US" sz="2100"/>
              <a:t>?</a:t>
            </a:r>
            <a:endParaRPr/>
          </a:p>
          <a:p>
            <a:pPr indent="-276225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Heap organization</a:t>
            </a:r>
            <a:endParaRPr/>
          </a:p>
          <a:p>
            <a:pPr indent="-220027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The record is stored anywhere</a:t>
            </a:r>
            <a:endParaRPr sz="1800"/>
          </a:p>
          <a:p>
            <a:pPr indent="-220027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Need to scan the records to find</a:t>
            </a:r>
            <a:r>
              <a:rPr lang="en-US" sz="1800"/>
              <a:t> for “SSN = 123”</a:t>
            </a:r>
            <a:endParaRPr/>
          </a:p>
          <a:p>
            <a:pPr indent="-276225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Sorted by key?</a:t>
            </a:r>
            <a:endParaRPr/>
          </a:p>
          <a:p>
            <a:pPr indent="-220027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Called “sequential” organization</a:t>
            </a:r>
            <a:endParaRPr/>
          </a:p>
          <a:p>
            <a:pPr indent="-220027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Keeping it sorted would be painful</a:t>
            </a:r>
            <a:endParaRPr sz="1800"/>
          </a:p>
          <a:p>
            <a:pPr indent="-220027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Need to </a:t>
            </a:r>
            <a:endParaRPr sz="1800"/>
          </a:p>
          <a:p>
            <a:pPr indent="-220027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How would you search?</a:t>
            </a:r>
            <a:endParaRPr/>
          </a:p>
          <a:p>
            <a:pPr indent="-276225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Based on a “hash” key</a:t>
            </a:r>
            <a:endParaRPr/>
          </a:p>
          <a:p>
            <a:pPr indent="-220027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Called “hashing” organization</a:t>
            </a:r>
            <a:endParaRPr/>
          </a:p>
          <a:p>
            <a:pPr indent="-220027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Store the record with SSN = x in the block number x%1000</a:t>
            </a:r>
            <a:endParaRPr/>
          </a:p>
          <a:p>
            <a:pPr indent="-220027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/>
              <a:t>Why?</a:t>
            </a:r>
            <a:endParaRPr/>
          </a:p>
          <a:p>
            <a:pPr indent="-114300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</p:txBody>
      </p:sp>
      <p:sp>
        <p:nvSpPr>
          <p:cNvPr id="298" name="Google Shape;298;p3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Heap Record Organization</a:t>
            </a:r>
            <a:endParaRPr/>
          </a:p>
        </p:txBody>
      </p:sp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152400" y="990600"/>
            <a:ext cx="8839200" cy="20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Records are allocated contiguously in no particular order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A new record is appended at the end of free space and the header is updated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A new record is deleted, the space is freed, the entry is deleted</a:t>
            </a:r>
            <a:endParaRPr/>
          </a:p>
        </p:txBody>
      </p:sp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Sequential Record Organization</a:t>
            </a:r>
            <a:endParaRPr/>
          </a:p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180525" y="960425"/>
            <a:ext cx="8655000" cy="54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8289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Keep sorted by some search key</a:t>
            </a:r>
            <a:endParaRPr/>
          </a:p>
          <a:p>
            <a:pPr indent="-282892" lvl="0" marL="342900" rtl="0" algn="l">
              <a:lnSpc>
                <a:spcPct val="115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Insertion</a:t>
            </a:r>
            <a:endParaRPr/>
          </a:p>
          <a:p>
            <a:pPr indent="-22860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Find the block in which the tuple should be</a:t>
            </a:r>
            <a:endParaRPr/>
          </a:p>
          <a:p>
            <a:pPr indent="-22860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If there is free space, insert it</a:t>
            </a:r>
            <a:endParaRPr/>
          </a:p>
          <a:p>
            <a:pPr indent="-22860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Otherwise, must create overflow pages</a:t>
            </a:r>
            <a:endParaRPr/>
          </a:p>
          <a:p>
            <a:pPr indent="-282892" lvl="0" marL="342900" rtl="0" algn="l">
              <a:lnSpc>
                <a:spcPct val="115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Deletions</a:t>
            </a:r>
            <a:endParaRPr/>
          </a:p>
          <a:p>
            <a:pPr indent="-22860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Delete and keep the free space</a:t>
            </a:r>
            <a:endParaRPr/>
          </a:p>
          <a:p>
            <a:pPr indent="-22860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Databases tend to be insert heavy, so free space gets used fast</a:t>
            </a:r>
            <a:endParaRPr/>
          </a:p>
          <a:p>
            <a:pPr indent="-282892" lvl="0" marL="342900" rtl="0" algn="l">
              <a:lnSpc>
                <a:spcPct val="115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Can become </a:t>
            </a:r>
            <a:r>
              <a:rPr i="1" lang="en-US" sz="2100"/>
              <a:t>fragmented</a:t>
            </a:r>
            <a:endParaRPr/>
          </a:p>
          <a:p>
            <a:pPr indent="-22860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Must reorganize once in a while</a:t>
            </a:r>
            <a:endParaRPr sz="2000"/>
          </a:p>
          <a:p>
            <a:pPr indent="-30194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100"/>
              <a:t>What if I want to find a particular record by value ?</a:t>
            </a:r>
            <a:endParaRPr/>
          </a:p>
          <a:p>
            <a:pPr indent="-24130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–"/>
            </a:pPr>
            <a:r>
              <a:rPr i="1" lang="en-US" sz="2000"/>
              <a:t>Account info for SSN = 123</a:t>
            </a:r>
            <a:endParaRPr/>
          </a:p>
          <a:p>
            <a:pPr indent="-301942" lvl="0" marL="342900" rtl="0" algn="l">
              <a:lnSpc>
                <a:spcPct val="115000"/>
              </a:lnSpc>
              <a:spcBef>
                <a:spcPts val="420"/>
              </a:spcBef>
              <a:spcAft>
                <a:spcPts val="0"/>
              </a:spcAft>
              <a:buSzPct val="100000"/>
              <a:buChar char="•"/>
            </a:pPr>
            <a:r>
              <a:rPr lang="en-US" sz="2100"/>
              <a:t>Binary search</a:t>
            </a:r>
            <a:endParaRPr/>
          </a:p>
          <a:p>
            <a:pPr indent="-24130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–"/>
            </a:pPr>
            <a:r>
              <a:rPr lang="en-US" sz="2000"/>
              <a:t>Takes </a:t>
            </a:r>
            <a:r>
              <a:rPr i="1" lang="en-US" sz="2000"/>
              <a:t>log(n) </a:t>
            </a:r>
            <a:r>
              <a:rPr lang="en-US" sz="2000"/>
              <a:t>number of disk accesses</a:t>
            </a:r>
            <a:endParaRPr/>
          </a:p>
          <a:p>
            <a:pPr indent="-177164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Random accesses</a:t>
            </a:r>
            <a:endParaRPr/>
          </a:p>
          <a:p>
            <a:pPr indent="-24130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–"/>
            </a:pPr>
            <a:r>
              <a:rPr lang="en-US" sz="2000"/>
              <a:t>Too much</a:t>
            </a:r>
            <a:endParaRPr/>
          </a:p>
          <a:p>
            <a:pPr indent="-177164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n = 1,000,000,000 -- log(n) = 30</a:t>
            </a:r>
            <a:endParaRPr/>
          </a:p>
          <a:p>
            <a:pPr indent="-177164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Recall each random access approximately 10 ms</a:t>
            </a:r>
            <a:endParaRPr sz="1800"/>
          </a:p>
          <a:p>
            <a:pPr indent="-177164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300 ms to find just one account information</a:t>
            </a:r>
            <a:endParaRPr/>
          </a:p>
          <a:p>
            <a:pPr indent="-177164" lvl="2" marL="11430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&lt; 4 requests satisfied per second</a:t>
            </a:r>
            <a:endParaRPr sz="2000"/>
          </a:p>
        </p:txBody>
      </p:sp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2286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Storage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Physical storage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Logical storage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File Organization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</a:pPr>
            <a:r>
              <a:rPr b="1" lang="en-US">
                <a:solidFill>
                  <a:schemeClr val="accent2"/>
                </a:solidFill>
              </a:rPr>
              <a:t>Buffer Manager</a:t>
            </a:r>
            <a:endParaRPr b="1">
              <a:solidFill>
                <a:schemeClr val="accent2"/>
              </a:solidFill>
            </a:endParaRPr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Indexes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Query Processing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Transactions</a:t>
            </a:r>
            <a:endParaRPr/>
          </a:p>
        </p:txBody>
      </p:sp>
      <p:sp>
        <p:nvSpPr>
          <p:cNvPr id="320" name="Google Shape;320;p3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Buffer Manager</a:t>
            </a:r>
            <a:endParaRPr/>
          </a:p>
        </p:txBody>
      </p:sp>
      <p:sp>
        <p:nvSpPr>
          <p:cNvPr id="326" name="Google Shape;326;p38"/>
          <p:cNvSpPr txBox="1"/>
          <p:nvPr>
            <p:ph idx="1" type="body"/>
          </p:nvPr>
        </p:nvSpPr>
        <p:spPr>
          <a:xfrm>
            <a:off x="228600" y="984750"/>
            <a:ext cx="8568300" cy="5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76225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Many DBs are much larger than available memory on servers</a:t>
            </a:r>
            <a:endParaRPr sz="2800"/>
          </a:p>
          <a:p>
            <a:pPr indent="-282575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DB data resides on disk </a:t>
            </a:r>
            <a:endParaRPr sz="2800"/>
          </a:p>
          <a:p>
            <a:pPr indent="-276225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/>
              <a:t>When the Query Processor Engine wants a block, it asks the Buffer manager</a:t>
            </a:r>
            <a:endParaRPr/>
          </a:p>
          <a:p>
            <a:pPr indent="-238125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1428"/>
              <a:buChar char="–"/>
            </a:pPr>
            <a:r>
              <a:rPr lang="en-US"/>
              <a:t>The block must be in memory to operate upon</a:t>
            </a:r>
            <a:endParaRPr/>
          </a:p>
          <a:p>
            <a:pPr indent="-276225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800"/>
              <a:t>Buffer pool</a:t>
            </a:r>
            <a:endParaRPr b="1" sz="2800"/>
          </a:p>
          <a:p>
            <a:pPr indent="-250825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71428"/>
              <a:buChar char="–"/>
            </a:pPr>
            <a:r>
              <a:rPr lang="en-US"/>
              <a:t>Similar to</a:t>
            </a:r>
            <a:r>
              <a:rPr lang="en-US"/>
              <a:t> OS virtual memory</a:t>
            </a:r>
            <a:endParaRPr/>
          </a:p>
          <a:p>
            <a:pPr indent="-238125" lvl="1" marL="74295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71428"/>
              <a:buChar char="–"/>
            </a:pPr>
            <a:r>
              <a:rPr lang="en-US"/>
              <a:t>Copy of disk blocks in memory</a:t>
            </a:r>
            <a:endParaRPr sz="2800"/>
          </a:p>
          <a:p>
            <a:pPr indent="-276225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800"/>
              <a:t>Buffer manager</a:t>
            </a:r>
            <a:endParaRPr b="1" sz="2800"/>
          </a:p>
          <a:p>
            <a:pPr indent="-242887" lvl="1" marL="74295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Similar to</a:t>
            </a:r>
            <a:r>
              <a:rPr lang="en-US"/>
              <a:t> OS virtual memory manager</a:t>
            </a:r>
            <a:endParaRPr b="1" sz="2800"/>
          </a:p>
          <a:p>
            <a:pPr indent="-242887" lvl="1" marL="74295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If block already in memory, return a pointer to it</a:t>
            </a:r>
            <a:endParaRPr/>
          </a:p>
          <a:p>
            <a:pPr indent="-242887" lvl="1" marL="74295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If not:</a:t>
            </a:r>
            <a:endParaRPr/>
          </a:p>
          <a:p>
            <a:pPr indent="-198437" lvl="2" marL="1143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77941"/>
              <a:buChar char="•"/>
            </a:pPr>
            <a:r>
              <a:rPr lang="en-US" sz="2720"/>
              <a:t>Allocate space, evicting a current page</a:t>
            </a:r>
            <a:endParaRPr sz="2720"/>
          </a:p>
          <a:p>
            <a:pPr indent="-198437" lvl="3" marL="1600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91379"/>
              <a:buChar char="–"/>
            </a:pPr>
            <a:r>
              <a:rPr lang="en-US" sz="2320"/>
              <a:t>Either write it back to its original location, or</a:t>
            </a:r>
            <a:endParaRPr sz="2320"/>
          </a:p>
          <a:p>
            <a:pPr indent="-198437" lvl="3" marL="1600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91379"/>
              <a:buChar char="–"/>
            </a:pPr>
            <a:r>
              <a:rPr lang="en-US" sz="2320"/>
              <a:t>Just throw it away (if it was read from disk, and not modified)</a:t>
            </a:r>
            <a:endParaRPr sz="2320"/>
          </a:p>
          <a:p>
            <a:pPr indent="-198437" lvl="2" marL="1143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77941"/>
              <a:buChar char="•"/>
            </a:pPr>
            <a:r>
              <a:rPr lang="en-US" sz="2720"/>
              <a:t>Read data</a:t>
            </a:r>
            <a:endParaRPr sz="2720"/>
          </a:p>
          <a:p>
            <a:pPr indent="-198437" lvl="3" marL="1600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91379"/>
              <a:buChar char="–"/>
            </a:pPr>
            <a:r>
              <a:rPr lang="en-US" sz="2320"/>
              <a:t>Make a request to the storage subsystem to fetch it</a:t>
            </a:r>
            <a:endParaRPr sz="2320"/>
          </a:p>
          <a:p>
            <a:pPr indent="-198437" lvl="2" marL="1143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77941"/>
              <a:buChar char="•"/>
            </a:pPr>
            <a:r>
              <a:rPr lang="en-US" sz="2720"/>
              <a:t>Pass the address back</a:t>
            </a:r>
            <a:endParaRPr sz="2720"/>
          </a:p>
        </p:txBody>
      </p:sp>
      <p:sp>
        <p:nvSpPr>
          <p:cNvPr id="327" name="Google Shape;327;p3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Buffer Manager</a:t>
            </a:r>
            <a:endParaRPr/>
          </a:p>
        </p:txBody>
      </p:sp>
      <p:sp>
        <p:nvSpPr>
          <p:cNvPr id="333" name="Google Shape;333;p39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39"/>
          <p:cNvGrpSpPr/>
          <p:nvPr/>
        </p:nvGrpSpPr>
        <p:grpSpPr>
          <a:xfrm>
            <a:off x="2536825" y="2409825"/>
            <a:ext cx="4230688" cy="1720850"/>
            <a:chOff x="1598" y="1518"/>
            <a:chExt cx="2665" cy="1084"/>
          </a:xfrm>
        </p:grpSpPr>
        <p:sp>
          <p:nvSpPr>
            <p:cNvPr id="335" name="Google Shape;335;p39"/>
            <p:cNvSpPr/>
            <p:nvPr/>
          </p:nvSpPr>
          <p:spPr>
            <a:xfrm>
              <a:off x="1606" y="1526"/>
              <a:ext cx="2649" cy="1068"/>
            </a:xfrm>
            <a:prstGeom prst="rect">
              <a:avLst/>
            </a:prstGeom>
            <a:noFill/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1602" y="1522"/>
              <a:ext cx="428" cy="1076"/>
            </a:xfrm>
            <a:prstGeom prst="rect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2038" y="1522"/>
              <a:ext cx="430" cy="1076"/>
            </a:xfrm>
            <a:prstGeom prst="rect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2476" y="1522"/>
              <a:ext cx="429" cy="1076"/>
            </a:xfrm>
            <a:prstGeom prst="rect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2913" y="1522"/>
              <a:ext cx="428" cy="1076"/>
            </a:xfrm>
            <a:prstGeom prst="rect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3349" y="1522"/>
              <a:ext cx="429" cy="1076"/>
            </a:xfrm>
            <a:prstGeom prst="rect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1" name="Google Shape;341;p39"/>
            <p:cNvCxnSpPr/>
            <p:nvPr/>
          </p:nvCxnSpPr>
          <p:spPr>
            <a:xfrm>
              <a:off x="1598" y="1865"/>
              <a:ext cx="2665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39"/>
            <p:cNvCxnSpPr/>
            <p:nvPr/>
          </p:nvCxnSpPr>
          <p:spPr>
            <a:xfrm>
              <a:off x="1598" y="2255"/>
              <a:ext cx="2665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3" name="Google Shape;343;p39"/>
            <p:cNvSpPr/>
            <p:nvPr/>
          </p:nvSpPr>
          <p:spPr>
            <a:xfrm>
              <a:off x="1598" y="1518"/>
              <a:ext cx="436" cy="34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2472" y="1518"/>
              <a:ext cx="437" cy="34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2909" y="2255"/>
              <a:ext cx="436" cy="34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" name="Google Shape;346;p39"/>
          <p:cNvGrpSpPr/>
          <p:nvPr/>
        </p:nvGrpSpPr>
        <p:grpSpPr>
          <a:xfrm>
            <a:off x="3924300" y="4708525"/>
            <a:ext cx="1317625" cy="688975"/>
            <a:chOff x="2472" y="2966"/>
            <a:chExt cx="830" cy="434"/>
          </a:xfrm>
        </p:grpSpPr>
        <p:grpSp>
          <p:nvGrpSpPr>
            <p:cNvPr id="347" name="Google Shape;347;p39"/>
            <p:cNvGrpSpPr/>
            <p:nvPr/>
          </p:nvGrpSpPr>
          <p:grpSpPr>
            <a:xfrm>
              <a:off x="2472" y="2966"/>
              <a:ext cx="830" cy="434"/>
              <a:chOff x="2472" y="2966"/>
              <a:chExt cx="830" cy="434"/>
            </a:xfrm>
          </p:grpSpPr>
          <p:sp>
            <p:nvSpPr>
              <p:cNvPr id="348" name="Google Shape;348;p39"/>
              <p:cNvSpPr/>
              <p:nvPr/>
            </p:nvSpPr>
            <p:spPr>
              <a:xfrm>
                <a:off x="2480" y="2966"/>
                <a:ext cx="814" cy="97"/>
              </a:xfrm>
              <a:prstGeom prst="ellipse">
                <a:avLst/>
              </a:prstGeom>
              <a:noFill/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9"/>
              <p:cNvSpPr/>
              <p:nvPr/>
            </p:nvSpPr>
            <p:spPr>
              <a:xfrm>
                <a:off x="2480" y="3303"/>
                <a:ext cx="814" cy="97"/>
              </a:xfrm>
              <a:prstGeom prst="ellipse">
                <a:avLst/>
              </a:prstGeom>
              <a:noFill/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0" name="Google Shape;350;p39"/>
              <p:cNvCxnSpPr/>
              <p:nvPr/>
            </p:nvCxnSpPr>
            <p:spPr>
              <a:xfrm>
                <a:off x="2472" y="3015"/>
                <a:ext cx="0" cy="337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39"/>
              <p:cNvCxnSpPr/>
              <p:nvPr/>
            </p:nvCxnSpPr>
            <p:spPr>
              <a:xfrm>
                <a:off x="3302" y="3015"/>
                <a:ext cx="0" cy="337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52" name="Google Shape;352;p39"/>
            <p:cNvSpPr/>
            <p:nvPr/>
          </p:nvSpPr>
          <p:spPr>
            <a:xfrm>
              <a:off x="2671" y="3033"/>
              <a:ext cx="401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DB</a:t>
              </a:r>
              <a:endParaRPr/>
            </a:p>
          </p:txBody>
        </p:sp>
      </p:grpSp>
      <p:cxnSp>
        <p:nvCxnSpPr>
          <p:cNvPr id="353" name="Google Shape;353;p39"/>
          <p:cNvCxnSpPr/>
          <p:nvPr/>
        </p:nvCxnSpPr>
        <p:spPr>
          <a:xfrm>
            <a:off x="1066800" y="4481513"/>
            <a:ext cx="57150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39"/>
          <p:cNvSpPr/>
          <p:nvPr/>
        </p:nvSpPr>
        <p:spPr>
          <a:xfrm>
            <a:off x="1098550" y="4105275"/>
            <a:ext cx="195897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Book Antiqua"/>
                <a:ea typeface="Book Antiqua"/>
                <a:cs typeface="Book Antiqua"/>
                <a:sym typeface="Book Antiqua"/>
              </a:rPr>
              <a:t>MAIN MEMORY</a:t>
            </a:r>
            <a:endParaRPr/>
          </a:p>
        </p:txBody>
      </p:sp>
      <p:sp>
        <p:nvSpPr>
          <p:cNvPr id="355" name="Google Shape;355;p39"/>
          <p:cNvSpPr/>
          <p:nvPr/>
        </p:nvSpPr>
        <p:spPr>
          <a:xfrm>
            <a:off x="1100155" y="4603750"/>
            <a:ext cx="1022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Book Antiqua"/>
                <a:ea typeface="Book Antiqua"/>
                <a:cs typeface="Book Antiqua"/>
                <a:sym typeface="Book Antiqua"/>
              </a:rPr>
              <a:t>DISK</a:t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>
            <a:off x="1462088" y="2584450"/>
            <a:ext cx="1041400" cy="301625"/>
          </a:xfrm>
          <a:custGeom>
            <a:rect b="b" l="l" r="r" t="t"/>
            <a:pathLst>
              <a:path extrusionOk="0" h="190" w="656">
                <a:moveTo>
                  <a:pt x="0" y="189"/>
                </a:moveTo>
                <a:lnTo>
                  <a:pt x="3" y="155"/>
                </a:lnTo>
                <a:lnTo>
                  <a:pt x="16" y="135"/>
                </a:lnTo>
                <a:lnTo>
                  <a:pt x="23" y="114"/>
                </a:lnTo>
                <a:lnTo>
                  <a:pt x="50" y="81"/>
                </a:lnTo>
                <a:lnTo>
                  <a:pt x="71" y="54"/>
                </a:lnTo>
                <a:lnTo>
                  <a:pt x="98" y="33"/>
                </a:lnTo>
                <a:lnTo>
                  <a:pt x="126" y="6"/>
                </a:lnTo>
                <a:lnTo>
                  <a:pt x="146" y="0"/>
                </a:lnTo>
                <a:lnTo>
                  <a:pt x="166" y="0"/>
                </a:lnTo>
                <a:lnTo>
                  <a:pt x="186" y="6"/>
                </a:lnTo>
                <a:lnTo>
                  <a:pt x="207" y="20"/>
                </a:lnTo>
                <a:lnTo>
                  <a:pt x="227" y="33"/>
                </a:lnTo>
                <a:lnTo>
                  <a:pt x="248" y="54"/>
                </a:lnTo>
                <a:lnTo>
                  <a:pt x="268" y="68"/>
                </a:lnTo>
                <a:lnTo>
                  <a:pt x="289" y="87"/>
                </a:lnTo>
                <a:lnTo>
                  <a:pt x="317" y="101"/>
                </a:lnTo>
                <a:lnTo>
                  <a:pt x="344" y="114"/>
                </a:lnTo>
                <a:lnTo>
                  <a:pt x="364" y="114"/>
                </a:lnTo>
                <a:lnTo>
                  <a:pt x="391" y="114"/>
                </a:lnTo>
                <a:lnTo>
                  <a:pt x="412" y="114"/>
                </a:lnTo>
                <a:lnTo>
                  <a:pt x="439" y="114"/>
                </a:lnTo>
                <a:lnTo>
                  <a:pt x="467" y="114"/>
                </a:lnTo>
                <a:lnTo>
                  <a:pt x="494" y="108"/>
                </a:lnTo>
                <a:lnTo>
                  <a:pt x="514" y="101"/>
                </a:lnTo>
                <a:lnTo>
                  <a:pt x="549" y="95"/>
                </a:lnTo>
                <a:lnTo>
                  <a:pt x="576" y="81"/>
                </a:lnTo>
                <a:lnTo>
                  <a:pt x="596" y="68"/>
                </a:lnTo>
                <a:lnTo>
                  <a:pt x="617" y="54"/>
                </a:lnTo>
                <a:lnTo>
                  <a:pt x="637" y="41"/>
                </a:lnTo>
                <a:lnTo>
                  <a:pt x="655" y="16"/>
                </a:lnTo>
              </a:path>
            </a:pathLst>
          </a:custGeom>
          <a:noFill/>
          <a:ln cap="rnd" cmpd="sng" w="127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1193800" y="2862263"/>
            <a:ext cx="1160463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disk page</a:t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>
            <a:off x="1265238" y="3556000"/>
            <a:ext cx="12192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free pages</a:t>
            </a:r>
            <a:endParaRPr/>
          </a:p>
        </p:txBody>
      </p:sp>
      <p:cxnSp>
        <p:nvCxnSpPr>
          <p:cNvPr id="359" name="Google Shape;359;p39"/>
          <p:cNvCxnSpPr/>
          <p:nvPr/>
        </p:nvCxnSpPr>
        <p:spPr>
          <a:xfrm>
            <a:off x="4618038" y="1792288"/>
            <a:ext cx="0" cy="549275"/>
          </a:xfrm>
          <a:prstGeom prst="straightConnector1">
            <a:avLst/>
          </a:prstGeom>
          <a:noFill/>
          <a:ln cap="flat" cmpd="sng" w="25400">
            <a:solidFill>
              <a:schemeClr val="folHlink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60" name="Google Shape;360;p39"/>
          <p:cNvSpPr/>
          <p:nvPr/>
        </p:nvSpPr>
        <p:spPr>
          <a:xfrm>
            <a:off x="2338388" y="1352550"/>
            <a:ext cx="48307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Page Requests from Higher Levels</a:t>
            </a:r>
            <a:endParaRPr/>
          </a:p>
        </p:txBody>
      </p:sp>
      <p:sp>
        <p:nvSpPr>
          <p:cNvPr id="361" name="Google Shape;361;p39"/>
          <p:cNvSpPr/>
          <p:nvPr/>
        </p:nvSpPr>
        <p:spPr>
          <a:xfrm>
            <a:off x="2441575" y="2036763"/>
            <a:ext cx="1743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BUFFER POOL</a:t>
            </a: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770438" y="4419600"/>
            <a:ext cx="1022350" cy="153988"/>
          </a:xfrm>
          <a:custGeom>
            <a:rect b="b" l="l" r="r" t="t"/>
            <a:pathLst>
              <a:path extrusionOk="0" h="97" w="644">
                <a:moveTo>
                  <a:pt x="643" y="96"/>
                </a:moveTo>
                <a:lnTo>
                  <a:pt x="640" y="79"/>
                </a:lnTo>
                <a:lnTo>
                  <a:pt x="627" y="69"/>
                </a:lnTo>
                <a:lnTo>
                  <a:pt x="621" y="58"/>
                </a:lnTo>
                <a:lnTo>
                  <a:pt x="594" y="41"/>
                </a:lnTo>
                <a:lnTo>
                  <a:pt x="573" y="27"/>
                </a:lnTo>
                <a:lnTo>
                  <a:pt x="547" y="17"/>
                </a:lnTo>
                <a:lnTo>
                  <a:pt x="520" y="3"/>
                </a:lnTo>
                <a:lnTo>
                  <a:pt x="500" y="0"/>
                </a:lnTo>
                <a:lnTo>
                  <a:pt x="480" y="0"/>
                </a:lnTo>
                <a:lnTo>
                  <a:pt x="460" y="3"/>
                </a:lnTo>
                <a:lnTo>
                  <a:pt x="439" y="10"/>
                </a:lnTo>
                <a:lnTo>
                  <a:pt x="420" y="17"/>
                </a:lnTo>
                <a:lnTo>
                  <a:pt x="399" y="27"/>
                </a:lnTo>
                <a:lnTo>
                  <a:pt x="380" y="34"/>
                </a:lnTo>
                <a:lnTo>
                  <a:pt x="359" y="44"/>
                </a:lnTo>
                <a:lnTo>
                  <a:pt x="332" y="51"/>
                </a:lnTo>
                <a:lnTo>
                  <a:pt x="305" y="58"/>
                </a:lnTo>
                <a:lnTo>
                  <a:pt x="286" y="58"/>
                </a:lnTo>
                <a:lnTo>
                  <a:pt x="259" y="58"/>
                </a:lnTo>
                <a:lnTo>
                  <a:pt x="238" y="58"/>
                </a:lnTo>
                <a:lnTo>
                  <a:pt x="212" y="58"/>
                </a:lnTo>
                <a:lnTo>
                  <a:pt x="185" y="58"/>
                </a:lnTo>
                <a:lnTo>
                  <a:pt x="158" y="55"/>
                </a:lnTo>
                <a:lnTo>
                  <a:pt x="138" y="51"/>
                </a:lnTo>
                <a:lnTo>
                  <a:pt x="104" y="48"/>
                </a:lnTo>
                <a:lnTo>
                  <a:pt x="78" y="41"/>
                </a:lnTo>
                <a:lnTo>
                  <a:pt x="58" y="34"/>
                </a:lnTo>
                <a:lnTo>
                  <a:pt x="38" y="27"/>
                </a:lnTo>
                <a:lnTo>
                  <a:pt x="18" y="21"/>
                </a:lnTo>
                <a:lnTo>
                  <a:pt x="0" y="8"/>
                </a:lnTo>
              </a:path>
            </a:pathLst>
          </a:custGeom>
          <a:noFill/>
          <a:ln cap="rnd" cmpd="sng" w="12700">
            <a:solidFill>
              <a:schemeClr val="folHlink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5494338" y="4657725"/>
            <a:ext cx="28749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choice of page dictated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by </a:t>
            </a:r>
            <a:r>
              <a:rPr b="1" lang="en-US" sz="2000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replacement policy</a:t>
            </a:r>
            <a:endParaRPr/>
          </a:p>
        </p:txBody>
      </p:sp>
      <p:cxnSp>
        <p:nvCxnSpPr>
          <p:cNvPr id="364" name="Google Shape;364;p39"/>
          <p:cNvCxnSpPr/>
          <p:nvPr/>
        </p:nvCxnSpPr>
        <p:spPr>
          <a:xfrm>
            <a:off x="4618038" y="4154488"/>
            <a:ext cx="0" cy="549275"/>
          </a:xfrm>
          <a:prstGeom prst="straightConnector1">
            <a:avLst/>
          </a:prstGeom>
          <a:noFill/>
          <a:ln cap="flat" cmpd="sng" w="25400">
            <a:solidFill>
              <a:schemeClr val="folHlink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65" name="Google Shape;365;p39"/>
          <p:cNvSpPr/>
          <p:nvPr/>
        </p:nvSpPr>
        <p:spPr>
          <a:xfrm>
            <a:off x="1752600" y="3276600"/>
            <a:ext cx="762000" cy="228600"/>
          </a:xfrm>
          <a:custGeom>
            <a:rect b="b" l="l" r="r" t="t"/>
            <a:pathLst>
              <a:path extrusionOk="0" h="104" w="576">
                <a:moveTo>
                  <a:pt x="0" y="104"/>
                </a:moveTo>
                <a:cubicBezTo>
                  <a:pt x="24" y="60"/>
                  <a:pt x="48" y="16"/>
                  <a:pt x="96" y="8"/>
                </a:cubicBezTo>
                <a:cubicBezTo>
                  <a:pt x="144" y="0"/>
                  <a:pt x="208" y="56"/>
                  <a:pt x="288" y="56"/>
                </a:cubicBezTo>
                <a:cubicBezTo>
                  <a:pt x="368" y="56"/>
                  <a:pt x="520" y="16"/>
                  <a:pt x="576" y="8"/>
                </a:cubicBezTo>
              </a:path>
            </a:pathLst>
          </a:cu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9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Buffer Manager</a:t>
            </a:r>
            <a:endParaRPr/>
          </a:p>
        </p:txBody>
      </p:sp>
      <p:sp>
        <p:nvSpPr>
          <p:cNvPr id="372" name="Google Shape;372;p40"/>
          <p:cNvSpPr txBox="1"/>
          <p:nvPr>
            <p:ph idx="1" type="body"/>
          </p:nvPr>
        </p:nvSpPr>
        <p:spPr>
          <a:xfrm>
            <a:off x="76200" y="930800"/>
            <a:ext cx="4337700" cy="5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3147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Similar to </a:t>
            </a:r>
            <a:r>
              <a:rPr i="1" lang="en-US" sz="2400"/>
              <a:t>virtual memory manager</a:t>
            </a:r>
            <a:endParaRPr sz="2400"/>
          </a:p>
          <a:p>
            <a:pPr indent="-33147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Buffer replacement policies</a:t>
            </a:r>
            <a:endParaRPr/>
          </a:p>
          <a:p>
            <a:pPr indent="-274319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What page to evict?</a:t>
            </a:r>
            <a:endParaRPr/>
          </a:p>
          <a:p>
            <a:pPr indent="-274319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LRU: Least Recently Used</a:t>
            </a:r>
            <a:endParaRPr/>
          </a:p>
          <a:p>
            <a:pPr indent="-219075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Throw out the page that was not used in a long time</a:t>
            </a:r>
            <a:endParaRPr/>
          </a:p>
          <a:p>
            <a:pPr indent="-274319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MRU: Most Recently Used</a:t>
            </a:r>
            <a:endParaRPr/>
          </a:p>
          <a:p>
            <a:pPr indent="-219075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The opposite</a:t>
            </a:r>
            <a:endParaRPr/>
          </a:p>
          <a:p>
            <a:pPr indent="-219075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E.g., during a join there is a nested loop, the block just used won’t be used until the next iteration</a:t>
            </a:r>
            <a:endParaRPr sz="2000"/>
          </a:p>
        </p:txBody>
      </p:sp>
      <p:sp>
        <p:nvSpPr>
          <p:cNvPr id="373" name="Google Shape;373;p4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425" y="1856420"/>
            <a:ext cx="4494651" cy="27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Buffer Manager</a:t>
            </a:r>
            <a:endParaRPr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228600" y="937850"/>
            <a:ext cx="8691600" cy="5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18135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600"/>
              <a:t>Pinning a block</a:t>
            </a:r>
            <a:endParaRPr b="1" sz="2600"/>
          </a:p>
          <a:p>
            <a:pPr indent="-311785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600"/>
              <a:t>There can be multiple concurrent processes</a:t>
            </a:r>
            <a:endParaRPr sz="2600"/>
          </a:p>
          <a:p>
            <a:pPr indent="-311785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600"/>
              <a:t>One block was just read and another query tries to evict it</a:t>
            </a:r>
            <a:endParaRPr sz="2600"/>
          </a:p>
          <a:p>
            <a:pPr indent="-311785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600"/>
              <a:t>One query pins / unpins the block to lock it while it's being used</a:t>
            </a:r>
            <a:endParaRPr sz="2600"/>
          </a:p>
          <a:p>
            <a:pPr indent="-318135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600"/>
              <a:t>Writing-ahead a block</a:t>
            </a:r>
            <a:endParaRPr b="1" sz="2600"/>
          </a:p>
          <a:p>
            <a:pPr indent="-311785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600"/>
              <a:t>The DB can write the update block to disk before it's evicted</a:t>
            </a:r>
            <a:endParaRPr sz="2600"/>
          </a:p>
          <a:p>
            <a:pPr indent="-311785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600"/>
              <a:t>When the space of that block is needed (eviction), no need to wait the write to go through</a:t>
            </a:r>
            <a:endParaRPr sz="2600"/>
          </a:p>
          <a:p>
            <a:pPr indent="-318135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600"/>
              <a:t>Forced output of blocks</a:t>
            </a:r>
            <a:endParaRPr b="1" sz="2600"/>
          </a:p>
          <a:p>
            <a:pPr indent="-311785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600"/>
              <a:t>If there is a crash, the buffer pool and the memory content are lost, while data survives a crash</a:t>
            </a:r>
            <a:endParaRPr sz="2600"/>
          </a:p>
          <a:p>
            <a:pPr indent="-311785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600"/>
              <a:t>It is necessary to write a block to disk to make sure the transaction was "committed"</a:t>
            </a:r>
            <a:endParaRPr sz="2600"/>
          </a:p>
        </p:txBody>
      </p:sp>
      <p:sp>
        <p:nvSpPr>
          <p:cNvPr id="381" name="Google Shape;381;p4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Disk-block Access</a:t>
            </a:r>
            <a:endParaRPr/>
          </a:p>
        </p:txBody>
      </p:sp>
      <p:sp>
        <p:nvSpPr>
          <p:cNvPr id="388" name="Google Shape;388;p4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DB systems (i.e., the query processing sub-system) generate requests for disk I/O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can be stored on OS files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Can specify directly logical block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In case of direct block </a:t>
            </a:r>
            <a:r>
              <a:rPr lang="en-US"/>
              <a:t>access</a:t>
            </a:r>
            <a:r>
              <a:rPr lang="en-US"/>
              <a:t> techniques to reduce number of random accesses (especially for magnetic disks, less for SSD)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Buffering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is read in memory waiting for future requests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Read-ahead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Consecutive blocks are read from the same track to minimize seek time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Scheduling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Read blocks as they pass under the head to minimize disk-arm movement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elevator algorithm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File organization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If data is accessed sequentially keep all data in blocks on adjacent cylinders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Defragmentation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Due to appends to sequential files, the data becomes scattered over the disk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Make a copy of the sequential data and delete the old one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Non-volatile write buffers</a:t>
            </a:r>
            <a:endParaRPr/>
          </a:p>
          <a:p>
            <a:pPr indent="-2914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Save data in non-volatile RAM to speed-up writes and survive system crashes</a:t>
            </a:r>
            <a:endParaRPr/>
          </a:p>
        </p:txBody>
      </p:sp>
      <p:sp>
        <p:nvSpPr>
          <p:cNvPr id="389" name="Google Shape;389;p4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2286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Storage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Physical storage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Logical storage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File Organization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Buffer Manager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</a:pPr>
            <a:r>
              <a:rPr b="1" lang="en-US">
                <a:solidFill>
                  <a:schemeClr val="accent2"/>
                </a:solidFill>
              </a:rPr>
              <a:t>Indexes</a:t>
            </a:r>
            <a:endParaRPr b="1">
              <a:solidFill>
                <a:schemeClr val="accent2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Query Processing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Transactions</a:t>
            </a:r>
            <a:endParaRPr/>
          </a:p>
        </p:txBody>
      </p:sp>
      <p:sp>
        <p:nvSpPr>
          <p:cNvPr id="396" name="Google Shape;396;p4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Storage Characteristics</a:t>
            </a:r>
            <a:endParaRPr/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76200" y="990600"/>
            <a:ext cx="6747300" cy="5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083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Storage media presents a t</a:t>
            </a:r>
            <a:r>
              <a:rPr lang="en-US" sz="1900"/>
              <a:t>rade-off bet</a:t>
            </a:r>
            <a:r>
              <a:rPr lang="en-US" sz="1900"/>
              <a:t>ween:</a:t>
            </a:r>
            <a:endParaRPr sz="1900"/>
          </a:p>
          <a:p>
            <a:pPr indent="-2921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/>
              <a:t>speed </a:t>
            </a:r>
            <a:r>
              <a:rPr lang="en-US" sz="1900"/>
              <a:t>of access (e.g., 200MB / sec)</a:t>
            </a:r>
            <a:endParaRPr sz="1900"/>
          </a:p>
          <a:p>
            <a:pPr indent="-2921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/>
              <a:t>cost per unit of data (e.g., $50 / GB)</a:t>
            </a:r>
            <a:endParaRPr sz="1900"/>
          </a:p>
          <a:p>
            <a:pPr indent="-2921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/>
              <a:t>medium reliability</a:t>
            </a:r>
            <a:endParaRPr sz="1900"/>
          </a:p>
          <a:p>
            <a:pPr indent="-310832" lvl="0" marL="342900" rtl="0" algn="l">
              <a:lnSpc>
                <a:spcPct val="115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Volatile vs non-volatile storage</a:t>
            </a:r>
            <a:endParaRPr sz="1900"/>
          </a:p>
          <a:p>
            <a:pPr indent="-277177" lvl="1" marL="742950" rtl="0" algn="l">
              <a:lnSpc>
                <a:spcPct val="115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b="1" lang="en-US" sz="1900"/>
              <a:t>Volatile</a:t>
            </a:r>
            <a:r>
              <a:rPr lang="en-US" sz="1900"/>
              <a:t>: loses contents when power switched off</a:t>
            </a:r>
            <a:endParaRPr sz="1900"/>
          </a:p>
          <a:p>
            <a:pPr indent="-277177" lvl="1" marL="742950" rtl="0" algn="l">
              <a:lnSpc>
                <a:spcPct val="115000"/>
              </a:lnSpc>
              <a:spcBef>
                <a:spcPts val="407"/>
              </a:spcBef>
              <a:spcAft>
                <a:spcPts val="0"/>
              </a:spcAft>
              <a:buSzPts val="1900"/>
              <a:buChar char="–"/>
            </a:pPr>
            <a:r>
              <a:rPr b="1" lang="en-US" sz="1900"/>
              <a:t>Non-volatile</a:t>
            </a:r>
            <a:r>
              <a:rPr lang="en-US" sz="1900"/>
              <a:t>: </a:t>
            </a:r>
            <a:r>
              <a:rPr lang="en-US" sz="1900"/>
              <a:t>can survive failures and system crashes</a:t>
            </a:r>
            <a:endParaRPr sz="1900"/>
          </a:p>
          <a:p>
            <a:pPr indent="-310832" lvl="0" marL="342900" rtl="0" algn="l">
              <a:lnSpc>
                <a:spcPct val="115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Sequential vs random access</a:t>
            </a:r>
            <a:endParaRPr sz="1900"/>
          </a:p>
          <a:p>
            <a:pPr indent="-277177" lvl="1" marL="742950" rtl="0" algn="l">
              <a:lnSpc>
                <a:spcPct val="115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b="1" lang="en-US" sz="1900"/>
              <a:t>Sequential</a:t>
            </a:r>
            <a:r>
              <a:rPr lang="en-US" sz="1900"/>
              <a:t>: read the data contiguously</a:t>
            </a:r>
            <a:endParaRPr sz="1900"/>
          </a:p>
          <a:p>
            <a:pPr indent="457200" lvl="0" marL="457200" rtl="0" algn="l">
              <a:lnSpc>
                <a:spcPct val="115000"/>
              </a:lnSpc>
              <a:spcBef>
                <a:spcPts val="351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1" lang="en-US" sz="1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* FROM employee</a:t>
            </a:r>
            <a:endParaRPr b="1" sz="1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77177" lvl="1" marL="742950" rtl="0" algn="l">
              <a:lnSpc>
                <a:spcPct val="115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b="1" lang="en-US" sz="1900"/>
              <a:t>Random</a:t>
            </a:r>
            <a:r>
              <a:rPr lang="en-US" sz="1900"/>
              <a:t>: read the data from anywhere at any time</a:t>
            </a:r>
            <a:endParaRPr sz="1900"/>
          </a:p>
          <a:p>
            <a:pPr indent="457200" lvl="0" marL="457200" rtl="0" algn="l">
              <a:lnSpc>
                <a:spcPct val="115000"/>
              </a:lnSpc>
              <a:spcBef>
                <a:spcPts val="351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SELECT * FROM employee</a:t>
            </a:r>
            <a:endParaRPr b="1" sz="1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351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WHERE name LIKE ‘__a__b’</a:t>
            </a:r>
            <a:endParaRPr sz="1900"/>
          </a:p>
          <a:p>
            <a:pPr indent="-292100" lvl="1" marL="742950" rtl="0" algn="l">
              <a:lnSpc>
                <a:spcPct val="115000"/>
              </a:lnSpc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/>
              <a:t>Need to know how data is stored in order to optimize access</a:t>
            </a:r>
            <a:endParaRPr sz="1900"/>
          </a:p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250" y="3806375"/>
            <a:ext cx="2333550" cy="19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Index</a:t>
            </a:r>
            <a:endParaRPr/>
          </a:p>
        </p:txBody>
      </p:sp>
      <p:sp>
        <p:nvSpPr>
          <p:cNvPr id="402" name="Google Shape;402;p44"/>
          <p:cNvSpPr txBox="1"/>
          <p:nvPr>
            <p:ph idx="1" type="body"/>
          </p:nvPr>
        </p:nvSpPr>
        <p:spPr>
          <a:xfrm>
            <a:off x="457200" y="1150937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A data structure for efficient search through large databases</a:t>
            </a:r>
            <a:endParaRPr sz="2100"/>
          </a:p>
          <a:p>
            <a:pPr indent="-342900" lvl="0" marL="34290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Two key ideas: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The records are mapped to the disk blocks in specific ways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Sorted, or hash-based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Auxiliary data structures are maintained that allow quick search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Think library index/catalogue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Search key: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Attribute or set of attributes used to look up records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E.g. SSN for a persons table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Two types of indexes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Ordered indexes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Hash-based indexes	</a:t>
            </a:r>
            <a:endParaRPr/>
          </a:p>
        </p:txBody>
      </p:sp>
      <p:sp>
        <p:nvSpPr>
          <p:cNvPr id="403" name="Google Shape;403;p4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Ordered Indexes</a:t>
            </a:r>
            <a:endParaRPr/>
          </a:p>
        </p:txBody>
      </p:sp>
      <p:sp>
        <p:nvSpPr>
          <p:cNvPr id="409" name="Google Shape;409;p4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Primary index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 relation is sorted on the search key of the index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Secondary index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It is not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Can have only one primary index on a relation</a:t>
            </a:r>
            <a:endParaRPr/>
          </a:p>
        </p:txBody>
      </p:sp>
      <p:pic>
        <p:nvPicPr>
          <p:cNvPr id="410" name="Google Shape;410;p45"/>
          <p:cNvPicPr preferRelativeResize="0"/>
          <p:nvPr/>
        </p:nvPicPr>
        <p:blipFill rotWithShape="1">
          <a:blip r:embed="rId3">
            <a:alphaModFix/>
          </a:blip>
          <a:srcRect b="25973" l="584" r="584" t="25714"/>
          <a:stretch/>
        </p:blipFill>
        <p:spPr>
          <a:xfrm>
            <a:off x="1385667" y="3232052"/>
            <a:ext cx="6172200" cy="2263775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11" name="Google Shape;411;p45"/>
          <p:cNvSpPr txBox="1"/>
          <p:nvPr/>
        </p:nvSpPr>
        <p:spPr>
          <a:xfrm>
            <a:off x="5119467" y="5670452"/>
            <a:ext cx="10731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</a:t>
            </a:r>
            <a:endParaRPr/>
          </a:p>
        </p:txBody>
      </p:sp>
      <p:sp>
        <p:nvSpPr>
          <p:cNvPr id="412" name="Google Shape;412;p45"/>
          <p:cNvSpPr txBox="1"/>
          <p:nvPr/>
        </p:nvSpPr>
        <p:spPr>
          <a:xfrm>
            <a:off x="318867" y="5289452"/>
            <a:ext cx="77628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/>
          </a:p>
        </p:txBody>
      </p:sp>
      <p:cxnSp>
        <p:nvCxnSpPr>
          <p:cNvPr id="413" name="Google Shape;413;p45"/>
          <p:cNvCxnSpPr/>
          <p:nvPr/>
        </p:nvCxnSpPr>
        <p:spPr>
          <a:xfrm flipH="1" rot="10800000">
            <a:off x="1004667" y="4756052"/>
            <a:ext cx="533400" cy="381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45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>
            <p:ph type="title"/>
          </p:nvPr>
        </p:nvSpPr>
        <p:spPr>
          <a:xfrm>
            <a:off x="457200" y="409404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Example B+-Tree Index</a:t>
            </a:r>
            <a:endParaRPr/>
          </a:p>
        </p:txBody>
      </p:sp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/>
          </a:blip>
          <a:srcRect b="31080" l="603" r="401" t="30812"/>
          <a:stretch/>
        </p:blipFill>
        <p:spPr>
          <a:xfrm>
            <a:off x="457200" y="2138387"/>
            <a:ext cx="7793038" cy="2249488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21" name="Google Shape;421;p46"/>
          <p:cNvSpPr txBox="1"/>
          <p:nvPr/>
        </p:nvSpPr>
        <p:spPr>
          <a:xfrm>
            <a:off x="457200" y="2322342"/>
            <a:ext cx="68103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/>
          </a:p>
        </p:txBody>
      </p:sp>
      <p:sp>
        <p:nvSpPr>
          <p:cNvPr id="422" name="Google Shape;422;p4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</a:t>
            </a:r>
            <a:r>
              <a:rPr baseline="30000" lang="en-US"/>
              <a:t>+</a:t>
            </a:r>
            <a:r>
              <a:rPr lang="en-US"/>
              <a:t>-Tree Node Structure</a:t>
            </a:r>
            <a:endParaRPr/>
          </a:p>
        </p:txBody>
      </p:sp>
      <p:sp>
        <p:nvSpPr>
          <p:cNvPr id="429" name="Google Shape;429;p47"/>
          <p:cNvSpPr txBox="1"/>
          <p:nvPr>
            <p:ph idx="1" type="body"/>
          </p:nvPr>
        </p:nvSpPr>
        <p:spPr>
          <a:xfrm>
            <a:off x="381000" y="998537"/>
            <a:ext cx="8382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Typical node</a:t>
            </a:r>
            <a:br>
              <a:rPr lang="en-US" sz="2600"/>
            </a:br>
            <a:br>
              <a:rPr lang="en-US" sz="2600"/>
            </a:br>
            <a:br>
              <a:rPr lang="en-US" sz="2600"/>
            </a:br>
            <a:endParaRPr sz="2600"/>
          </a:p>
          <a:p>
            <a:pPr indent="-285750" lvl="1" marL="742950" rtl="0" algn="l">
              <a:lnSpc>
                <a:spcPct val="12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K</a:t>
            </a:r>
            <a:r>
              <a:rPr baseline="-25000" lang="en-US" sz="2200"/>
              <a:t>i</a:t>
            </a:r>
            <a:r>
              <a:rPr lang="en-US" sz="2200"/>
              <a:t> are the search-key values 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P</a:t>
            </a:r>
            <a:r>
              <a:rPr baseline="-25000" lang="en-US" sz="2200"/>
              <a:t>i</a:t>
            </a:r>
            <a:r>
              <a:rPr lang="en-US" sz="2200"/>
              <a:t> are pointers to children (for non-leaf nodes) or pointers to records or buckets of records (for leaf nodes).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The search-keys in a node are ordered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r>
              <a:rPr lang="en-US" sz="2600"/>
              <a:t>		 </a:t>
            </a:r>
            <a:r>
              <a:rPr i="1" lang="en-US" sz="2600"/>
              <a:t>K</a:t>
            </a:r>
            <a:r>
              <a:rPr baseline="-25000" lang="en-US" sz="2600"/>
              <a:t>1 </a:t>
            </a:r>
            <a:r>
              <a:rPr lang="en-US" sz="2600"/>
              <a:t>&lt; </a:t>
            </a:r>
            <a:r>
              <a:rPr i="1" lang="en-US" sz="2600"/>
              <a:t>K</a:t>
            </a:r>
            <a:r>
              <a:rPr baseline="-25000" lang="en-US" sz="2600"/>
              <a:t>2 </a:t>
            </a:r>
            <a:r>
              <a:rPr lang="en-US" sz="2600"/>
              <a:t>&lt; </a:t>
            </a:r>
            <a:r>
              <a:rPr i="1" lang="en-US" sz="2600"/>
              <a:t>K</a:t>
            </a:r>
            <a:r>
              <a:rPr baseline="-25000" lang="en-US" sz="2600"/>
              <a:t>3 </a:t>
            </a:r>
            <a:r>
              <a:rPr lang="en-US" sz="2600"/>
              <a:t>&lt; </a:t>
            </a:r>
            <a:r>
              <a:rPr i="1" lang="en-US" sz="2600"/>
              <a:t>. . .</a:t>
            </a:r>
            <a:r>
              <a:rPr baseline="-25000" lang="en-US" sz="2600"/>
              <a:t> </a:t>
            </a:r>
            <a:r>
              <a:rPr lang="en-US" sz="2600"/>
              <a:t>&lt; </a:t>
            </a:r>
            <a:r>
              <a:rPr i="1" lang="en-US" sz="2600"/>
              <a:t>K</a:t>
            </a:r>
            <a:r>
              <a:rPr baseline="-25000" i="1" lang="en-US" sz="2600"/>
              <a:t>n–</a:t>
            </a:r>
            <a:r>
              <a:rPr baseline="-25000" lang="en-US" sz="2600"/>
              <a:t>1</a:t>
            </a:r>
            <a:endParaRPr sz="2600"/>
          </a:p>
          <a:p>
            <a:pPr indent="-342900" lvl="0" marL="342900" rtl="0" algn="l">
              <a:lnSpc>
                <a:spcPct val="12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r>
              <a:t/>
            </a:r>
            <a:endParaRPr sz="2600"/>
          </a:p>
        </p:txBody>
      </p:sp>
      <p:pic>
        <p:nvPicPr>
          <p:cNvPr id="430" name="Google Shape;430;p47"/>
          <p:cNvPicPr preferRelativeResize="0"/>
          <p:nvPr/>
        </p:nvPicPr>
        <p:blipFill rotWithShape="1">
          <a:blip r:embed="rId3">
            <a:alphaModFix/>
          </a:blip>
          <a:srcRect b="45145" l="365" r="546" t="44904"/>
          <a:stretch/>
        </p:blipFill>
        <p:spPr>
          <a:xfrm>
            <a:off x="1295400" y="2066778"/>
            <a:ext cx="7269163" cy="547688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31" name="Google Shape;431;p4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Properties of B+-Trees</a:t>
            </a:r>
            <a:endParaRPr/>
          </a:p>
        </p:txBody>
      </p:sp>
      <p:sp>
        <p:nvSpPr>
          <p:cNvPr id="437" name="Google Shape;437;p48"/>
          <p:cNvSpPr txBox="1"/>
          <p:nvPr>
            <p:ph idx="1" type="body"/>
          </p:nvPr>
        </p:nvSpPr>
        <p:spPr>
          <a:xfrm>
            <a:off x="457200" y="1158240"/>
            <a:ext cx="82296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It is </a:t>
            </a:r>
            <a:r>
              <a:rPr lang="en-US" sz="2100">
                <a:solidFill>
                  <a:srgbClr val="FF0000"/>
                </a:solidFill>
              </a:rPr>
              <a:t>balanced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Every path from the root to a leaf is same length</a:t>
            </a:r>
            <a:endParaRPr/>
          </a:p>
          <a:p>
            <a:pPr indent="-209550" lvl="0" marL="34290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>
              <a:solidFill>
                <a:srgbClr val="FF0000"/>
              </a:solidFill>
            </a:endParaRPr>
          </a:p>
          <a:p>
            <a:pPr indent="-342900" lvl="0" marL="34290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rgbClr val="FF0000"/>
              </a:buClr>
              <a:buSzPts val="2100"/>
              <a:buChar char="•"/>
            </a:pPr>
            <a:r>
              <a:rPr lang="en-US" sz="2100">
                <a:solidFill>
                  <a:srgbClr val="FF0000"/>
                </a:solidFill>
              </a:rPr>
              <a:t>Leaf</a:t>
            </a:r>
            <a:r>
              <a:rPr lang="en-US" sz="2100"/>
              <a:t> nodes (at the bottom)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i="1" lang="en-US" sz="2000"/>
              <a:t>P</a:t>
            </a:r>
            <a:r>
              <a:rPr baseline="-25000" i="1" lang="en-US" sz="1800"/>
              <a:t>1</a:t>
            </a:r>
            <a:r>
              <a:rPr i="1" lang="en-US" sz="2000"/>
              <a:t> </a:t>
            </a:r>
            <a:r>
              <a:rPr lang="en-US" sz="2000"/>
              <a:t>contains the pointers to tuple(s) with key </a:t>
            </a:r>
            <a:r>
              <a:rPr i="1" lang="en-US" sz="2000"/>
              <a:t>K</a:t>
            </a:r>
            <a:r>
              <a:rPr baseline="-25000" i="1" lang="en-US" sz="1800"/>
              <a:t>1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i="1" lang="en-US" sz="2000"/>
              <a:t>…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i="1" lang="en-US" sz="2000"/>
              <a:t>P</a:t>
            </a:r>
            <a:r>
              <a:rPr baseline="-25000" i="1" lang="en-US" sz="1800"/>
              <a:t>n</a:t>
            </a:r>
            <a:r>
              <a:rPr i="1" lang="en-US" sz="2000"/>
              <a:t> </a:t>
            </a:r>
            <a:r>
              <a:rPr lang="en-US" sz="2000"/>
              <a:t>is a pointer to the</a:t>
            </a:r>
            <a:r>
              <a:rPr i="1" lang="en-US" sz="2000"/>
              <a:t> next </a:t>
            </a:r>
            <a:r>
              <a:rPr lang="en-US" sz="2000"/>
              <a:t>leaf node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Must contain at least n/2 entries</a:t>
            </a:r>
            <a:endParaRPr/>
          </a:p>
        </p:txBody>
      </p:sp>
      <p:pic>
        <p:nvPicPr>
          <p:cNvPr id="438" name="Google Shape;438;p48"/>
          <p:cNvPicPr preferRelativeResize="0"/>
          <p:nvPr/>
        </p:nvPicPr>
        <p:blipFill rotWithShape="1">
          <a:blip r:embed="rId3">
            <a:alphaModFix/>
          </a:blip>
          <a:srcRect b="45145" l="365" r="546" t="44904"/>
          <a:stretch/>
        </p:blipFill>
        <p:spPr>
          <a:xfrm>
            <a:off x="914400" y="5273040"/>
            <a:ext cx="7269163" cy="547688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39" name="Google Shape;439;p4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581819" y="28135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Example B+-Tree Index</a:t>
            </a:r>
            <a:endParaRPr/>
          </a:p>
        </p:txBody>
      </p:sp>
      <p:pic>
        <p:nvPicPr>
          <p:cNvPr id="445" name="Google Shape;445;p49"/>
          <p:cNvPicPr preferRelativeResize="0"/>
          <p:nvPr/>
        </p:nvPicPr>
        <p:blipFill rotWithShape="1">
          <a:blip r:embed="rId3">
            <a:alphaModFix/>
          </a:blip>
          <a:srcRect b="31080" l="603" r="401" t="30812"/>
          <a:stretch/>
        </p:blipFill>
        <p:spPr>
          <a:xfrm>
            <a:off x="457200" y="1219200"/>
            <a:ext cx="7793038" cy="2249488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46" name="Google Shape;446;p49"/>
          <p:cNvSpPr txBox="1"/>
          <p:nvPr/>
        </p:nvSpPr>
        <p:spPr>
          <a:xfrm>
            <a:off x="457200" y="1295400"/>
            <a:ext cx="68103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/>
          </a:p>
        </p:txBody>
      </p:sp>
      <p:grpSp>
        <p:nvGrpSpPr>
          <p:cNvPr id="447" name="Google Shape;447;p49"/>
          <p:cNvGrpSpPr/>
          <p:nvPr/>
        </p:nvGrpSpPr>
        <p:grpSpPr>
          <a:xfrm>
            <a:off x="457200" y="3429000"/>
            <a:ext cx="7067550" cy="3190875"/>
            <a:chOff x="288" y="2160"/>
            <a:chExt cx="4452" cy="2010"/>
          </a:xfrm>
        </p:grpSpPr>
        <p:pic>
          <p:nvPicPr>
            <p:cNvPr id="448" name="Google Shape;448;p49"/>
            <p:cNvPicPr preferRelativeResize="0"/>
            <p:nvPr/>
          </p:nvPicPr>
          <p:blipFill rotWithShape="1">
            <a:blip r:embed="rId4">
              <a:alphaModFix/>
            </a:blip>
            <a:srcRect b="26795" l="415" r="414" t="26244"/>
            <a:stretch/>
          </p:blipFill>
          <p:spPr>
            <a:xfrm>
              <a:off x="432" y="2640"/>
              <a:ext cx="4308" cy="1530"/>
            </a:xfrm>
            <a:prstGeom prst="rect">
              <a:avLst/>
            </a:prstGeom>
            <a:noFill/>
            <a:ln cap="flat" cmpd="dbl" w="381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cxnSp>
          <p:nvCxnSpPr>
            <p:cNvPr id="449" name="Google Shape;449;p49"/>
            <p:cNvCxnSpPr/>
            <p:nvPr/>
          </p:nvCxnSpPr>
          <p:spPr>
            <a:xfrm>
              <a:off x="288" y="2160"/>
              <a:ext cx="144" cy="432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0" name="Google Shape;450;p49"/>
            <p:cNvCxnSpPr/>
            <p:nvPr/>
          </p:nvCxnSpPr>
          <p:spPr>
            <a:xfrm>
              <a:off x="1536" y="2160"/>
              <a:ext cx="1488" cy="48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51" name="Google Shape;451;p49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Properties</a:t>
            </a:r>
            <a:endParaRPr/>
          </a:p>
        </p:txBody>
      </p:sp>
      <p:sp>
        <p:nvSpPr>
          <p:cNvPr id="457" name="Google Shape;457;p50"/>
          <p:cNvSpPr txBox="1"/>
          <p:nvPr>
            <p:ph idx="1" type="body"/>
          </p:nvPr>
        </p:nvSpPr>
        <p:spPr>
          <a:xfrm>
            <a:off x="457200" y="1189037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•"/>
            </a:pPr>
            <a:r>
              <a:rPr lang="en-US" sz="2100">
                <a:solidFill>
                  <a:srgbClr val="FF0000"/>
                </a:solidFill>
              </a:rPr>
              <a:t>Interior</a:t>
            </a:r>
            <a:r>
              <a:rPr lang="en-US" sz="2100"/>
              <a:t> nodes</a:t>
            </a:r>
            <a:endParaRPr/>
          </a:p>
          <a:p>
            <a:pPr indent="-209550" lvl="0" marL="342900" rtl="0" algn="l">
              <a:lnSpc>
                <a:spcPct val="14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/>
          </a:p>
          <a:p>
            <a:pPr indent="-209550" lvl="0" marL="342900" rtl="0" algn="l">
              <a:lnSpc>
                <a:spcPct val="14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/>
          </a:p>
          <a:p>
            <a:pPr indent="-285750" lvl="1" marL="74295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All tuples in the subtree pointed to by </a:t>
            </a:r>
            <a:r>
              <a:rPr i="1" lang="en-US" sz="2000"/>
              <a:t>P</a:t>
            </a:r>
            <a:r>
              <a:rPr baseline="-25000" i="1" lang="en-US" sz="2000"/>
              <a:t>1</a:t>
            </a:r>
            <a:r>
              <a:rPr i="1" lang="en-US" sz="2000"/>
              <a:t>, </a:t>
            </a:r>
            <a:r>
              <a:rPr lang="en-US" sz="2000"/>
              <a:t>have search key &lt; </a:t>
            </a:r>
            <a:r>
              <a:rPr i="1" lang="en-US" sz="2000"/>
              <a:t>K</a:t>
            </a:r>
            <a:r>
              <a:rPr baseline="-25000" i="1" lang="en-US" sz="2000"/>
              <a:t>1</a:t>
            </a:r>
            <a:endParaRPr/>
          </a:p>
          <a:p>
            <a:pPr indent="-285750" lvl="1" marL="74295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To find a tuple with key </a:t>
            </a:r>
            <a:r>
              <a:rPr i="1" lang="en-US" sz="2000"/>
              <a:t>K</a:t>
            </a:r>
            <a:r>
              <a:rPr baseline="-25000" i="1" lang="en-US" sz="2000"/>
              <a:t>1</a:t>
            </a:r>
            <a:r>
              <a:rPr i="1" lang="en-US" sz="2000"/>
              <a:t>’ &lt; K</a:t>
            </a:r>
            <a:r>
              <a:rPr baseline="-25000" i="1" lang="en-US" sz="2000"/>
              <a:t>1</a:t>
            </a:r>
            <a:r>
              <a:rPr i="1" lang="en-US" sz="2000"/>
              <a:t> , </a:t>
            </a:r>
            <a:r>
              <a:rPr lang="en-US" sz="2000"/>
              <a:t>follow </a:t>
            </a:r>
            <a:r>
              <a:rPr i="1" lang="en-US" sz="2000"/>
              <a:t>P</a:t>
            </a:r>
            <a:r>
              <a:rPr baseline="-25000" i="1" lang="en-US" sz="2000"/>
              <a:t>1</a:t>
            </a:r>
            <a:endParaRPr/>
          </a:p>
          <a:p>
            <a:pPr indent="-285750" lvl="1" marL="74295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i="1" lang="en-US" sz="2000"/>
              <a:t>…</a:t>
            </a:r>
            <a:endParaRPr/>
          </a:p>
          <a:p>
            <a:pPr indent="-285750" lvl="1" marL="74295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Finally, search keys in the tuples contained in the subtree pointed to by </a:t>
            </a:r>
            <a:r>
              <a:rPr i="1" lang="en-US" sz="2000"/>
              <a:t>P</a:t>
            </a:r>
            <a:r>
              <a:rPr baseline="-25000" i="1" lang="en-US" sz="1700"/>
              <a:t>n</a:t>
            </a:r>
            <a:r>
              <a:rPr i="1" lang="en-US" sz="2000"/>
              <a:t>, </a:t>
            </a:r>
            <a:r>
              <a:rPr lang="en-US" sz="2000"/>
              <a:t>are all larger than </a:t>
            </a:r>
            <a:r>
              <a:rPr i="1" lang="en-US" sz="2000"/>
              <a:t>K</a:t>
            </a:r>
            <a:r>
              <a:rPr baseline="-25000" i="1" lang="en-US" sz="1700"/>
              <a:t>n-1</a:t>
            </a:r>
            <a:endParaRPr/>
          </a:p>
          <a:p>
            <a:pPr indent="-285750" lvl="1" marL="742950" rtl="0" algn="l">
              <a:lnSpc>
                <a:spcPct val="14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/>
              <a:t>Must contain at least n/2 entries (unless root)</a:t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 rotWithShape="1">
          <a:blip r:embed="rId3">
            <a:alphaModFix/>
          </a:blip>
          <a:srcRect b="45145" l="365" r="546" t="44904"/>
          <a:stretch/>
        </p:blipFill>
        <p:spPr>
          <a:xfrm>
            <a:off x="1295400" y="2027237"/>
            <a:ext cx="7269163" cy="547688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59" name="Google Shape;459;p5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 txBox="1"/>
          <p:nvPr>
            <p:ph type="title"/>
          </p:nvPr>
        </p:nvSpPr>
        <p:spPr>
          <a:xfrm>
            <a:off x="333375" y="62706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Example B+-Tree Index</a:t>
            </a:r>
            <a:endParaRPr/>
          </a:p>
        </p:txBody>
      </p:sp>
      <p:pic>
        <p:nvPicPr>
          <p:cNvPr id="465" name="Google Shape;465;p51"/>
          <p:cNvPicPr preferRelativeResize="0"/>
          <p:nvPr/>
        </p:nvPicPr>
        <p:blipFill rotWithShape="1">
          <a:blip r:embed="rId3">
            <a:alphaModFix/>
          </a:blip>
          <a:srcRect b="31080" l="603" r="401" t="30812"/>
          <a:stretch/>
        </p:blipFill>
        <p:spPr>
          <a:xfrm>
            <a:off x="457200" y="1219200"/>
            <a:ext cx="7793038" cy="2249488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66" name="Google Shape;466;p51"/>
          <p:cNvSpPr txBox="1"/>
          <p:nvPr/>
        </p:nvSpPr>
        <p:spPr>
          <a:xfrm>
            <a:off x="457200" y="1295400"/>
            <a:ext cx="68103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/>
          </a:p>
        </p:txBody>
      </p:sp>
      <p:grpSp>
        <p:nvGrpSpPr>
          <p:cNvPr id="467" name="Google Shape;467;p51"/>
          <p:cNvGrpSpPr/>
          <p:nvPr/>
        </p:nvGrpSpPr>
        <p:grpSpPr>
          <a:xfrm>
            <a:off x="457200" y="3429000"/>
            <a:ext cx="7067550" cy="3190875"/>
            <a:chOff x="288" y="2160"/>
            <a:chExt cx="4452" cy="2010"/>
          </a:xfrm>
        </p:grpSpPr>
        <p:pic>
          <p:nvPicPr>
            <p:cNvPr id="468" name="Google Shape;468;p51"/>
            <p:cNvPicPr preferRelativeResize="0"/>
            <p:nvPr/>
          </p:nvPicPr>
          <p:blipFill rotWithShape="1">
            <a:blip r:embed="rId4">
              <a:alphaModFix/>
            </a:blip>
            <a:srcRect b="26795" l="415" r="414" t="26244"/>
            <a:stretch/>
          </p:blipFill>
          <p:spPr>
            <a:xfrm>
              <a:off x="432" y="2640"/>
              <a:ext cx="4308" cy="1530"/>
            </a:xfrm>
            <a:prstGeom prst="rect">
              <a:avLst/>
            </a:prstGeom>
            <a:noFill/>
            <a:ln cap="flat" cmpd="dbl" w="381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cxnSp>
          <p:nvCxnSpPr>
            <p:cNvPr id="469" name="Google Shape;469;p51"/>
            <p:cNvCxnSpPr/>
            <p:nvPr/>
          </p:nvCxnSpPr>
          <p:spPr>
            <a:xfrm>
              <a:off x="288" y="2160"/>
              <a:ext cx="144" cy="432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0" name="Google Shape;470;p51"/>
            <p:cNvCxnSpPr/>
            <p:nvPr/>
          </p:nvCxnSpPr>
          <p:spPr>
            <a:xfrm>
              <a:off x="1536" y="2160"/>
              <a:ext cx="1488" cy="48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71" name="Google Shape;471;p5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77" name="Google Shape;477;p5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Storage</a:t>
            </a:r>
            <a:endParaRPr/>
          </a:p>
          <a:p>
            <a:pPr indent="-4318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>
                <a:solidFill>
                  <a:srgbClr val="FF0000"/>
                </a:solidFill>
              </a:rPr>
              <a:t>Query Processing</a:t>
            </a:r>
            <a:endParaRPr>
              <a:solidFill>
                <a:srgbClr val="FF0000"/>
              </a:solidFill>
            </a:endParaRPr>
          </a:p>
          <a:p>
            <a:pPr indent="-349250" lvl="1" marL="742950" rtl="0" algn="l">
              <a:spcBef>
                <a:spcPts val="64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Selection operation </a:t>
            </a:r>
            <a:endParaRPr/>
          </a:p>
          <a:p>
            <a:pPr indent="-349250" lvl="1" marL="742950" rtl="0" algn="l">
              <a:spcBef>
                <a:spcPts val="64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Join operators</a:t>
            </a:r>
            <a:endParaRPr/>
          </a:p>
          <a:p>
            <a:pPr indent="-349250" lvl="1" marL="742950" rtl="0" algn="l">
              <a:spcBef>
                <a:spcPts val="64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Sorting</a:t>
            </a:r>
            <a:endParaRPr/>
          </a:p>
          <a:p>
            <a:pPr indent="-349250" lvl="1" marL="742950" rtl="0" algn="l">
              <a:spcBef>
                <a:spcPts val="64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Other operators</a:t>
            </a:r>
            <a:endParaRPr/>
          </a:p>
          <a:p>
            <a:pPr indent="-349250" lvl="1" marL="742950" rtl="0" algn="l">
              <a:spcBef>
                <a:spcPts val="64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Putting it all together…</a:t>
            </a:r>
            <a:endParaRPr sz="2400"/>
          </a:p>
          <a:p>
            <a:pPr indent="-4318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Transactions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78" name="Google Shape;478;p5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/>
          <p:nvPr>
            <p:ph type="title"/>
          </p:nvPr>
        </p:nvSpPr>
        <p:spPr>
          <a:xfrm>
            <a:off x="787791" y="118343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Overview</a:t>
            </a:r>
            <a:endParaRPr/>
          </a:p>
        </p:txBody>
      </p:sp>
      <p:grpSp>
        <p:nvGrpSpPr>
          <p:cNvPr id="484" name="Google Shape;484;p53"/>
          <p:cNvGrpSpPr/>
          <p:nvPr/>
        </p:nvGrpSpPr>
        <p:grpSpPr>
          <a:xfrm>
            <a:off x="2193925" y="752475"/>
            <a:ext cx="2719375" cy="1331925"/>
            <a:chOff x="1382" y="474"/>
            <a:chExt cx="1242" cy="839"/>
          </a:xfrm>
        </p:grpSpPr>
        <p:sp>
          <p:nvSpPr>
            <p:cNvPr id="485" name="Google Shape;485;p53"/>
            <p:cNvSpPr txBox="1"/>
            <p:nvPr/>
          </p:nvSpPr>
          <p:spPr>
            <a:xfrm>
              <a:off x="1382" y="47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User</a:t>
              </a:r>
              <a:endParaRPr/>
            </a:p>
          </p:txBody>
        </p:sp>
        <p:cxnSp>
          <p:nvCxnSpPr>
            <p:cNvPr id="486" name="Google Shape;486;p53"/>
            <p:cNvCxnSpPr/>
            <p:nvPr/>
          </p:nvCxnSpPr>
          <p:spPr>
            <a:xfrm>
              <a:off x="1608" y="761"/>
              <a:ext cx="0" cy="336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7" name="Google Shape;487;p53"/>
            <p:cNvSpPr txBox="1"/>
            <p:nvPr/>
          </p:nvSpPr>
          <p:spPr>
            <a:xfrm>
              <a:off x="1724" y="713"/>
              <a:ext cx="9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chemeClr val="dk1"/>
                  </a:solidFill>
                </a:rPr>
                <a:t>SELECT</a:t>
              </a:r>
              <a:r>
                <a:rPr i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*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>
                  <a:solidFill>
                    <a:schemeClr val="dk1"/>
                  </a:solidFill>
                </a:rPr>
                <a:t>FROM</a:t>
              </a:r>
              <a:r>
                <a:rPr i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R, 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where</a:t>
              </a:r>
              <a:r>
                <a:rPr i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…</a:t>
              </a:r>
              <a:endParaRPr/>
            </a:p>
          </p:txBody>
        </p:sp>
      </p:grpSp>
      <p:grpSp>
        <p:nvGrpSpPr>
          <p:cNvPr id="488" name="Google Shape;488;p53"/>
          <p:cNvGrpSpPr/>
          <p:nvPr/>
        </p:nvGrpSpPr>
        <p:grpSpPr>
          <a:xfrm>
            <a:off x="481013" y="5357813"/>
            <a:ext cx="4659312" cy="1301750"/>
            <a:chOff x="303" y="3375"/>
            <a:chExt cx="2935" cy="820"/>
          </a:xfrm>
        </p:grpSpPr>
        <p:cxnSp>
          <p:nvCxnSpPr>
            <p:cNvPr id="489" name="Google Shape;489;p53"/>
            <p:cNvCxnSpPr/>
            <p:nvPr/>
          </p:nvCxnSpPr>
          <p:spPr>
            <a:xfrm>
              <a:off x="303" y="3375"/>
              <a:ext cx="2935" cy="0"/>
            </a:xfrm>
            <a:prstGeom prst="straightConnector1">
              <a:avLst/>
            </a:prstGeom>
            <a:noFill/>
            <a:ln cap="rnd" cmpd="sng" w="38100">
              <a:solidFill>
                <a:srgbClr val="0000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90" name="Google Shape;490;p53"/>
            <p:cNvSpPr/>
            <p:nvPr/>
          </p:nvSpPr>
          <p:spPr>
            <a:xfrm>
              <a:off x="691" y="3646"/>
              <a:ext cx="1981" cy="54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R, B+Tree on R.a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S, Hash Index on S.a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grpSp>
        <p:nvGrpSpPr>
          <p:cNvPr id="491" name="Google Shape;491;p53"/>
          <p:cNvGrpSpPr/>
          <p:nvPr/>
        </p:nvGrpSpPr>
        <p:grpSpPr>
          <a:xfrm>
            <a:off x="3603625" y="1077913"/>
            <a:ext cx="2203450" cy="3167062"/>
            <a:chOff x="2270" y="679"/>
            <a:chExt cx="1388" cy="1995"/>
          </a:xfrm>
        </p:grpSpPr>
        <p:sp>
          <p:nvSpPr>
            <p:cNvPr id="492" name="Google Shape;492;p53"/>
            <p:cNvSpPr/>
            <p:nvPr/>
          </p:nvSpPr>
          <p:spPr>
            <a:xfrm>
              <a:off x="2270" y="679"/>
              <a:ext cx="852" cy="1995"/>
            </a:xfrm>
            <a:custGeom>
              <a:rect b="b" l="l" r="r" t="t"/>
              <a:pathLst>
                <a:path extrusionOk="0" h="1995" w="852">
                  <a:moveTo>
                    <a:pt x="329" y="1995"/>
                  </a:moveTo>
                  <a:cubicBezTo>
                    <a:pt x="526" y="1750"/>
                    <a:pt x="724" y="1505"/>
                    <a:pt x="788" y="1241"/>
                  </a:cubicBezTo>
                  <a:cubicBezTo>
                    <a:pt x="852" y="977"/>
                    <a:pt x="844" y="618"/>
                    <a:pt x="713" y="411"/>
                  </a:cubicBezTo>
                  <a:cubicBezTo>
                    <a:pt x="582" y="204"/>
                    <a:pt x="291" y="102"/>
                    <a:pt x="0" y="0"/>
                  </a:cubicBezTo>
                </a:path>
              </a:pathLst>
            </a:cu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3"/>
            <p:cNvSpPr txBox="1"/>
            <p:nvPr/>
          </p:nvSpPr>
          <p:spPr>
            <a:xfrm>
              <a:off x="3062" y="1922"/>
              <a:ext cx="596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/>
            </a:p>
          </p:txBody>
        </p:sp>
      </p:grpSp>
      <p:grpSp>
        <p:nvGrpSpPr>
          <p:cNvPr id="494" name="Google Shape;494;p53"/>
          <p:cNvGrpSpPr/>
          <p:nvPr/>
        </p:nvGrpSpPr>
        <p:grpSpPr>
          <a:xfrm>
            <a:off x="1030288" y="1181100"/>
            <a:ext cx="7675562" cy="1757363"/>
            <a:chOff x="649" y="744"/>
            <a:chExt cx="4835" cy="1107"/>
          </a:xfrm>
        </p:grpSpPr>
        <p:grpSp>
          <p:nvGrpSpPr>
            <p:cNvPr id="495" name="Google Shape;495;p53"/>
            <p:cNvGrpSpPr/>
            <p:nvPr/>
          </p:nvGrpSpPr>
          <p:grpSpPr>
            <a:xfrm>
              <a:off x="649" y="1223"/>
              <a:ext cx="1968" cy="628"/>
              <a:chOff x="649" y="1223"/>
              <a:chExt cx="1968" cy="628"/>
            </a:xfrm>
          </p:grpSpPr>
          <p:sp>
            <p:nvSpPr>
              <p:cNvPr id="496" name="Google Shape;496;p53"/>
              <p:cNvSpPr/>
              <p:nvPr/>
            </p:nvSpPr>
            <p:spPr>
              <a:xfrm>
                <a:off x="649" y="1223"/>
                <a:ext cx="1968" cy="432"/>
              </a:xfrm>
              <a:prstGeom prst="rect">
                <a:avLst/>
              </a:prstGeom>
              <a:noFill/>
              <a:ln cap="flat" cmpd="sng" w="38100">
                <a:solidFill>
                  <a:srgbClr val="0000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Query Parser</a:t>
                </a:r>
                <a:endParaRPr/>
              </a:p>
            </p:txBody>
          </p:sp>
          <p:cxnSp>
            <p:nvCxnSpPr>
              <p:cNvPr id="497" name="Google Shape;497;p53"/>
              <p:cNvCxnSpPr/>
              <p:nvPr/>
            </p:nvCxnSpPr>
            <p:spPr>
              <a:xfrm>
                <a:off x="1590" y="1657"/>
                <a:ext cx="0" cy="194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98" name="Google Shape;498;p53"/>
            <p:cNvSpPr txBox="1"/>
            <p:nvPr/>
          </p:nvSpPr>
          <p:spPr>
            <a:xfrm>
              <a:off x="3929" y="744"/>
              <a:ext cx="1555" cy="90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Resolve the references,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Syntax errors etc.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Converts the query to an 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internal format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i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relational algebra like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grpSp>
        <p:nvGrpSpPr>
          <p:cNvPr id="499" name="Google Shape;499;p53"/>
          <p:cNvGrpSpPr/>
          <p:nvPr/>
        </p:nvGrpSpPr>
        <p:grpSpPr>
          <a:xfrm>
            <a:off x="1011238" y="2933700"/>
            <a:ext cx="8107362" cy="1760538"/>
            <a:chOff x="637" y="1848"/>
            <a:chExt cx="5107" cy="1109"/>
          </a:xfrm>
        </p:grpSpPr>
        <p:sp>
          <p:nvSpPr>
            <p:cNvPr id="500" name="Google Shape;500;p53"/>
            <p:cNvSpPr/>
            <p:nvPr/>
          </p:nvSpPr>
          <p:spPr>
            <a:xfrm>
              <a:off x="637" y="1848"/>
              <a:ext cx="1968" cy="432"/>
            </a:xfrm>
            <a:prstGeom prst="rect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Query Optimizer</a:t>
              </a:r>
              <a:endParaRPr/>
            </a:p>
          </p:txBody>
        </p:sp>
        <p:cxnSp>
          <p:nvCxnSpPr>
            <p:cNvPr id="501" name="Google Shape;501;p53"/>
            <p:cNvCxnSpPr/>
            <p:nvPr/>
          </p:nvCxnSpPr>
          <p:spPr>
            <a:xfrm>
              <a:off x="1584" y="2275"/>
              <a:ext cx="0" cy="194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2" name="Google Shape;502;p53"/>
            <p:cNvSpPr txBox="1"/>
            <p:nvPr/>
          </p:nvSpPr>
          <p:spPr>
            <a:xfrm>
              <a:off x="3924" y="2054"/>
              <a:ext cx="1820" cy="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 the </a:t>
              </a:r>
              <a:r>
                <a:rPr i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 </a:t>
              </a: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 to evaluate 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query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Which index to use?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What join method to use? 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… </a:t>
              </a:r>
              <a:endParaRPr/>
            </a:p>
          </p:txBody>
        </p:sp>
      </p:grpSp>
      <p:grpSp>
        <p:nvGrpSpPr>
          <p:cNvPr id="503" name="Google Shape;503;p53"/>
          <p:cNvGrpSpPr/>
          <p:nvPr/>
        </p:nvGrpSpPr>
        <p:grpSpPr>
          <a:xfrm>
            <a:off x="1014413" y="3903663"/>
            <a:ext cx="8050212" cy="2439987"/>
            <a:chOff x="639" y="2459"/>
            <a:chExt cx="5071" cy="1537"/>
          </a:xfrm>
        </p:grpSpPr>
        <p:grpSp>
          <p:nvGrpSpPr>
            <p:cNvPr id="504" name="Google Shape;504;p53"/>
            <p:cNvGrpSpPr/>
            <p:nvPr/>
          </p:nvGrpSpPr>
          <p:grpSpPr>
            <a:xfrm>
              <a:off x="639" y="2459"/>
              <a:ext cx="1968" cy="1182"/>
              <a:chOff x="639" y="2459"/>
              <a:chExt cx="1968" cy="1182"/>
            </a:xfrm>
          </p:grpSpPr>
          <p:sp>
            <p:nvSpPr>
              <p:cNvPr id="505" name="Google Shape;505;p53"/>
              <p:cNvSpPr/>
              <p:nvPr/>
            </p:nvSpPr>
            <p:spPr>
              <a:xfrm>
                <a:off x="639" y="2459"/>
                <a:ext cx="1968" cy="432"/>
              </a:xfrm>
              <a:prstGeom prst="rect">
                <a:avLst/>
              </a:prstGeom>
              <a:noFill/>
              <a:ln cap="flat" cmpd="sng" w="38100">
                <a:solidFill>
                  <a:srgbClr val="0000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Query Processor</a:t>
                </a:r>
                <a:endParaRPr/>
              </a:p>
            </p:txBody>
          </p:sp>
          <p:cxnSp>
            <p:nvCxnSpPr>
              <p:cNvPr id="506" name="Google Shape;506;p53"/>
              <p:cNvCxnSpPr/>
              <p:nvPr/>
            </p:nvCxnSpPr>
            <p:spPr>
              <a:xfrm>
                <a:off x="1583" y="2894"/>
                <a:ext cx="0" cy="747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FF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</p:grpSp>
        <p:sp>
          <p:nvSpPr>
            <p:cNvPr id="507" name="Google Shape;507;p53"/>
            <p:cNvSpPr txBox="1"/>
            <p:nvPr/>
          </p:nvSpPr>
          <p:spPr>
            <a:xfrm>
              <a:off x="3800" y="3262"/>
              <a:ext cx="1910" cy="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Read the data from the files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 the query processing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r>
                <a:rPr i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joins, selections, aggregates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…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" name="Google Shape;508;p5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Storage Hierarchy</a:t>
            </a:r>
            <a:endParaRPr/>
          </a:p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7555" r="6680" t="0"/>
          <a:stretch/>
        </p:blipFill>
        <p:spPr>
          <a:xfrm>
            <a:off x="5550275" y="990600"/>
            <a:ext cx="3441325" cy="30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idx="1" type="body"/>
          </p:nvPr>
        </p:nvSpPr>
        <p:spPr>
          <a:xfrm>
            <a:off x="228600" y="838200"/>
            <a:ext cx="5265600" cy="57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800"/>
              <a:t>The various storage can be organized in a hierarchy according to speed and cost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Cache</a:t>
            </a:r>
            <a:endParaRPr b="1"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Fastest and most costly</a:t>
            </a:r>
            <a:endParaRPr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DB developers do pay attention to cache effects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Main memory</a:t>
            </a:r>
            <a:endParaRPr b="1"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Up to 100s of GBs</a:t>
            </a:r>
            <a:endParaRPr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Typically can't store the entire DB</a:t>
            </a:r>
            <a:endParaRPr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Volatile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Flash memory</a:t>
            </a:r>
            <a:endParaRPr b="1"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Non-volatile</a:t>
            </a:r>
            <a:endParaRPr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More expensive than RAM but less than magnetic disk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Magnetic disk</a:t>
            </a:r>
            <a:endParaRPr b="1"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Long-term on-line storage</a:t>
            </a:r>
            <a:endParaRPr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Non-volatile (can survive failures and system crashes)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Optical disk</a:t>
            </a:r>
            <a:endParaRPr b="1"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Mainly read-only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Magnetic tapes</a:t>
            </a:r>
            <a:endParaRPr b="1"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Backup and archival data (stored for long period of time, e.g., for legal reasons)</a:t>
            </a:r>
            <a:endParaRPr sz="280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Sequential-access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Primary storage</a:t>
            </a:r>
            <a:r>
              <a:rPr lang="en-US" sz="2800"/>
              <a:t>: cache, main memory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Secondary</a:t>
            </a:r>
            <a:r>
              <a:rPr lang="en-US" sz="2800"/>
              <a:t> (or </a:t>
            </a:r>
            <a:r>
              <a:rPr b="1" lang="en-US" sz="2800"/>
              <a:t>online</a:t>
            </a:r>
            <a:r>
              <a:rPr lang="en-US" sz="2800"/>
              <a:t>): flash memory, magnetic disk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Offline</a:t>
            </a:r>
            <a:r>
              <a:rPr lang="en-US" sz="2800"/>
              <a:t>: </a:t>
            </a:r>
            <a:r>
              <a:rPr lang="en-US" sz="2800"/>
              <a:t>optical, </a:t>
            </a:r>
            <a:r>
              <a:rPr lang="en-US" sz="2800"/>
              <a:t>magnetic tape</a:t>
            </a:r>
            <a:endParaRPr sz="2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“Cost”</a:t>
            </a:r>
            <a:endParaRPr/>
          </a:p>
        </p:txBody>
      </p:sp>
      <p:sp>
        <p:nvSpPr>
          <p:cNvPr id="514" name="Google Shape;514;p54"/>
          <p:cNvSpPr txBox="1"/>
          <p:nvPr>
            <p:ph idx="1" type="body"/>
          </p:nvPr>
        </p:nvSpPr>
        <p:spPr>
          <a:xfrm>
            <a:off x="457200" y="1242646"/>
            <a:ext cx="82296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Complicated to compute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We will focus on disk: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Number of I/Os?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Not sufficient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Number of seeks matters a lot… why ?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i="1" lang="en-US" sz="2000">
                <a:solidFill>
                  <a:schemeClr val="dk2"/>
                </a:solidFill>
              </a:rPr>
              <a:t>t</a:t>
            </a:r>
            <a:r>
              <a:rPr baseline="-25000" i="1" lang="en-US" sz="2000">
                <a:solidFill>
                  <a:schemeClr val="dk2"/>
                </a:solidFill>
              </a:rPr>
              <a:t>T</a:t>
            </a:r>
            <a:r>
              <a:rPr lang="en-US" sz="2000"/>
              <a:t> – time to transfer one block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i="1" lang="en-US" sz="2000">
                <a:solidFill>
                  <a:schemeClr val="dk2"/>
                </a:solidFill>
              </a:rPr>
              <a:t>t</a:t>
            </a:r>
            <a:r>
              <a:rPr baseline="-25000" i="1" lang="en-US" sz="2000">
                <a:solidFill>
                  <a:schemeClr val="dk2"/>
                </a:solidFill>
              </a:rPr>
              <a:t>S</a:t>
            </a:r>
            <a:r>
              <a:rPr lang="en-US" sz="2000"/>
              <a:t> – time for one seek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Cost for </a:t>
            </a:r>
            <a:r>
              <a:rPr i="1" lang="en-US" sz="2000"/>
              <a:t>b</a:t>
            </a:r>
            <a:r>
              <a:rPr lang="en-US" sz="2000"/>
              <a:t> block transfers plus </a:t>
            </a:r>
            <a:r>
              <a:rPr i="1" lang="en-US" sz="2000"/>
              <a:t>S</a:t>
            </a:r>
            <a:r>
              <a:rPr lang="en-US" sz="2000"/>
              <a:t> seeks</a:t>
            </a:r>
            <a:br>
              <a:rPr lang="en-US" sz="2000"/>
            </a:br>
            <a:r>
              <a:rPr lang="en-US" sz="2000"/>
              <a:t>        </a:t>
            </a:r>
            <a:r>
              <a:rPr i="1" lang="en-US" sz="2000"/>
              <a:t>b * t</a:t>
            </a:r>
            <a:r>
              <a:rPr baseline="-25000" i="1" lang="en-US" sz="2000"/>
              <a:t>T</a:t>
            </a:r>
            <a:r>
              <a:rPr i="1" lang="en-US" sz="2000"/>
              <a:t> + S * t</a:t>
            </a:r>
            <a:r>
              <a:rPr baseline="-25000" i="1" lang="en-US" sz="2000"/>
              <a:t>S</a:t>
            </a:r>
            <a:r>
              <a:rPr lang="en-US" sz="2000"/>
              <a:t> 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Measured in </a:t>
            </a:r>
            <a:r>
              <a:rPr i="1" lang="en-US" sz="2000"/>
              <a:t>seconds</a:t>
            </a:r>
            <a:endParaRPr/>
          </a:p>
          <a:p>
            <a:pPr indent="-158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515" name="Google Shape;515;p5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21" name="Google Shape;521;p5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Storage</a:t>
            </a:r>
            <a:endParaRPr/>
          </a:p>
          <a:p>
            <a:pPr indent="-4318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Query Processing</a:t>
            </a:r>
            <a:endParaRPr/>
          </a:p>
          <a:p>
            <a:pPr indent="-349250" lvl="1" marL="74295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lang="en-US">
                <a:solidFill>
                  <a:srgbClr val="FF0000"/>
                </a:solidFill>
              </a:rPr>
              <a:t>Selection operation </a:t>
            </a:r>
            <a:endParaRPr/>
          </a:p>
          <a:p>
            <a:pPr indent="-349250" lvl="1" marL="742950" rtl="0" algn="l">
              <a:spcBef>
                <a:spcPts val="64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Join operators</a:t>
            </a:r>
            <a:endParaRPr/>
          </a:p>
          <a:p>
            <a:pPr indent="-349250" lvl="1" marL="742950" rtl="0" algn="l">
              <a:spcBef>
                <a:spcPts val="64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Sorting</a:t>
            </a:r>
            <a:endParaRPr/>
          </a:p>
          <a:p>
            <a:pPr indent="-349250" lvl="1" marL="742950" rtl="0" algn="l">
              <a:spcBef>
                <a:spcPts val="64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Other operators</a:t>
            </a:r>
            <a:endParaRPr/>
          </a:p>
          <a:p>
            <a:pPr indent="-349250" lvl="1" marL="742950" rtl="0" algn="l">
              <a:spcBef>
                <a:spcPts val="64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Putting it all together…</a:t>
            </a:r>
            <a:endParaRPr sz="2400"/>
          </a:p>
          <a:p>
            <a:pPr indent="-4318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Transactions</a:t>
            </a:r>
            <a:endParaRPr/>
          </a:p>
        </p:txBody>
      </p:sp>
      <p:sp>
        <p:nvSpPr>
          <p:cNvPr id="522" name="Google Shape;522;p55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Selection Operation</a:t>
            </a:r>
            <a:endParaRPr/>
          </a:p>
        </p:txBody>
      </p:sp>
      <p:sp>
        <p:nvSpPr>
          <p:cNvPr id="528" name="Google Shape;528;p56"/>
          <p:cNvSpPr txBox="1"/>
          <p:nvPr>
            <p:ph idx="1" type="body"/>
          </p:nvPr>
        </p:nvSpPr>
        <p:spPr>
          <a:xfrm>
            <a:off x="457200" y="947222"/>
            <a:ext cx="8229600" cy="5706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b="1"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person </a:t>
            </a:r>
            <a:r>
              <a:rPr b="1"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SSN = “123”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34290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•"/>
            </a:pPr>
            <a:r>
              <a:rPr b="1" lang="en-US" sz="2800">
                <a:solidFill>
                  <a:schemeClr val="accent2"/>
                </a:solidFill>
              </a:rPr>
              <a:t>Option 1: Sequential Scan</a:t>
            </a:r>
            <a:endParaRPr b="1">
              <a:solidFill>
                <a:schemeClr val="accent2"/>
              </a:solidFill>
            </a:endParaRPr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Read the relation start to end and look for “123”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Can always be used (not true for the other options)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Cost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US"/>
              <a:t>Let b</a:t>
            </a:r>
            <a:r>
              <a:rPr baseline="-25000" i="1" lang="en-US"/>
              <a:t>r </a:t>
            </a:r>
            <a:r>
              <a:rPr i="1" lang="en-US"/>
              <a:t> = Number of relation blocks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Then:</a:t>
            </a:r>
            <a:endParaRPr/>
          </a:p>
          <a:p>
            <a:pPr indent="-228600" lvl="3" marL="1600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1 seek and b</a:t>
            </a:r>
            <a:r>
              <a:rPr baseline="-25000" lang="en-US"/>
              <a:t>r</a:t>
            </a:r>
            <a:r>
              <a:rPr lang="en-US"/>
              <a:t> block transfers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So:</a:t>
            </a:r>
            <a:endParaRPr/>
          </a:p>
          <a:p>
            <a:pPr indent="-228600" lvl="3" marL="1600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i="1" lang="en-US"/>
              <a:t>t</a:t>
            </a:r>
            <a:r>
              <a:rPr baseline="-25000" i="1" lang="en-US"/>
              <a:t>S</a:t>
            </a:r>
            <a:r>
              <a:rPr i="1" lang="en-US"/>
              <a:t> + b</a:t>
            </a:r>
            <a:r>
              <a:rPr baseline="-25000" i="1" lang="en-US"/>
              <a:t>r</a:t>
            </a:r>
            <a:r>
              <a:rPr i="1" lang="en-US"/>
              <a:t> * t</a:t>
            </a:r>
            <a:r>
              <a:rPr baseline="-25000" i="1" lang="en-US"/>
              <a:t>T  </a:t>
            </a:r>
            <a:r>
              <a:rPr i="1" lang="en-US"/>
              <a:t>sec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US"/>
              <a:t>Improvements:</a:t>
            </a:r>
            <a:endParaRPr/>
          </a:p>
          <a:p>
            <a:pPr indent="-228600" lvl="3" marL="1600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i="1" lang="en-US"/>
              <a:t>If SSN is a key, then can stop when found</a:t>
            </a:r>
            <a:endParaRPr/>
          </a:p>
          <a:p>
            <a:pPr indent="-228600" lvl="4" marL="2057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</a:pPr>
            <a:r>
              <a:rPr i="1" lang="en-US"/>
              <a:t>So on average, b</a:t>
            </a:r>
            <a:r>
              <a:rPr baseline="-25000" i="1" lang="en-US"/>
              <a:t>r</a:t>
            </a:r>
            <a:r>
              <a:rPr i="1" lang="en-US"/>
              <a:t>/2 blocks accessed</a:t>
            </a:r>
            <a:endParaRPr/>
          </a:p>
        </p:txBody>
      </p:sp>
      <p:sp>
        <p:nvSpPr>
          <p:cNvPr id="529" name="Google Shape;529;p5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Selection Operation</a:t>
            </a:r>
            <a:endParaRPr/>
          </a:p>
        </p:txBody>
      </p:sp>
      <p:sp>
        <p:nvSpPr>
          <p:cNvPr id="535" name="Google Shape;535;p57"/>
          <p:cNvSpPr txBox="1"/>
          <p:nvPr>
            <p:ph idx="1" type="body"/>
          </p:nvPr>
        </p:nvSpPr>
        <p:spPr>
          <a:xfrm>
            <a:off x="457200" y="838200"/>
            <a:ext cx="8229600" cy="572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b="1"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person </a:t>
            </a:r>
            <a:r>
              <a:rPr b="1"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SSN = “123”</a:t>
            </a:r>
            <a:endParaRPr/>
          </a:p>
          <a:p>
            <a:pPr indent="-342900" lvl="0" marL="342900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</a:pPr>
            <a:r>
              <a:rPr b="1" lang="en-US" sz="2400">
                <a:solidFill>
                  <a:schemeClr val="accent2"/>
                </a:solidFill>
              </a:rPr>
              <a:t>Option 2 : Binary Search</a:t>
            </a:r>
            <a:endParaRPr b="1">
              <a:solidFill>
                <a:schemeClr val="accent2"/>
              </a:solidFill>
            </a:endParaRPr>
          </a:p>
          <a:p>
            <a:pPr indent="-285750" lvl="1" marL="74295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Pre-condition:</a:t>
            </a:r>
            <a:endParaRPr/>
          </a:p>
          <a:p>
            <a:pPr indent="-228600" lvl="2" marL="11430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relation is sorted on SSN</a:t>
            </a:r>
            <a:endParaRPr/>
          </a:p>
          <a:p>
            <a:pPr indent="-228600" lvl="2" marL="11430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Selection condition is an equality</a:t>
            </a:r>
            <a:endParaRPr/>
          </a:p>
          <a:p>
            <a:pPr indent="-228600" lvl="3" marL="160020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E.g. can’t apply to “</a:t>
            </a:r>
            <a:r>
              <a:rPr i="1" lang="en-US" sz="1800"/>
              <a:t>Name like ‘%424%’”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 binary search</a:t>
            </a:r>
            <a:endParaRPr/>
          </a:p>
          <a:p>
            <a:pPr indent="-228600" lvl="2" marL="11430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Cost of finding the </a:t>
            </a:r>
            <a:r>
              <a:rPr i="1" lang="en-US" sz="2000"/>
              <a:t>first </a:t>
            </a:r>
            <a:r>
              <a:rPr lang="en-US" sz="2000"/>
              <a:t>tuple that matches</a:t>
            </a:r>
            <a:endParaRPr/>
          </a:p>
          <a:p>
            <a:pPr indent="-228600" lvl="3" marL="160020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⎡log</a:t>
            </a:r>
            <a:r>
              <a:rPr baseline="-25000" lang="en-US" sz="1800"/>
              <a:t>2</a:t>
            </a:r>
            <a:r>
              <a:rPr lang="en-US" sz="1800"/>
              <a:t>(</a:t>
            </a:r>
            <a:r>
              <a:rPr i="1" lang="en-US" sz="1800"/>
              <a:t>b</a:t>
            </a:r>
            <a:r>
              <a:rPr baseline="-25000" i="1" lang="en-US" sz="1800"/>
              <a:t>r</a:t>
            </a:r>
            <a:r>
              <a:rPr i="1" lang="en-US" sz="1800"/>
              <a:t>)</a:t>
            </a:r>
            <a:r>
              <a:rPr lang="en-US" sz="1800"/>
              <a:t>⎤ * (</a:t>
            </a:r>
            <a:r>
              <a:rPr i="1" lang="en-US" sz="1800"/>
              <a:t>t</a:t>
            </a:r>
            <a:r>
              <a:rPr baseline="-25000" i="1" lang="en-US" sz="1800"/>
              <a:t>T</a:t>
            </a:r>
            <a:r>
              <a:rPr lang="en-US" sz="1800"/>
              <a:t> + </a:t>
            </a:r>
            <a:r>
              <a:rPr i="1" lang="en-US" sz="1800"/>
              <a:t>t</a:t>
            </a:r>
            <a:r>
              <a:rPr baseline="-25000" i="1" lang="en-US" sz="1800"/>
              <a:t>S</a:t>
            </a:r>
            <a:r>
              <a:rPr lang="en-US" sz="1800"/>
              <a:t>)</a:t>
            </a:r>
            <a:endParaRPr/>
          </a:p>
          <a:p>
            <a:pPr indent="-228600" lvl="3" marL="160020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All I/Os are random, so need a seek for all</a:t>
            </a:r>
            <a:endParaRPr/>
          </a:p>
          <a:p>
            <a:pPr indent="-228600" lvl="4" marL="205740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</a:pPr>
            <a:r>
              <a:rPr lang="en-US" sz="1800"/>
              <a:t>The last few are closeby, but we ignore such small effects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Not quite: what if 10,000 tuples match the condition?</a:t>
            </a:r>
            <a:endParaRPr/>
          </a:p>
          <a:p>
            <a:pPr indent="-228600" lvl="2" marL="11430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Incurs additional cost</a:t>
            </a:r>
            <a:endParaRPr sz="2000"/>
          </a:p>
        </p:txBody>
      </p:sp>
      <p:sp>
        <p:nvSpPr>
          <p:cNvPr id="536" name="Google Shape;536;p5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Selection Operation</a:t>
            </a:r>
            <a:endParaRPr/>
          </a:p>
        </p:txBody>
      </p:sp>
      <p:sp>
        <p:nvSpPr>
          <p:cNvPr id="542" name="Google Shape;542;p58"/>
          <p:cNvSpPr txBox="1"/>
          <p:nvPr>
            <p:ph idx="1" type="body"/>
          </p:nvPr>
        </p:nvSpPr>
        <p:spPr>
          <a:xfrm>
            <a:off x="457200" y="838200"/>
            <a:ext cx="8229600" cy="572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b="1"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person </a:t>
            </a:r>
            <a:r>
              <a:rPr b="1"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2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SSN = “123”</a:t>
            </a:r>
            <a:endParaRPr/>
          </a:p>
          <a:p>
            <a:pPr indent="-356235" lvl="0" marL="342900" rtl="0" algn="l">
              <a:lnSpc>
                <a:spcPct val="130000"/>
              </a:lnSpc>
              <a:spcBef>
                <a:spcPts val="518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•"/>
            </a:pPr>
            <a:r>
              <a:rPr b="1" lang="en-US" sz="2800">
                <a:solidFill>
                  <a:schemeClr val="accent2"/>
                </a:solidFill>
              </a:rPr>
              <a:t>Option 3 : Use Index</a:t>
            </a:r>
            <a:endParaRPr b="1">
              <a:solidFill>
                <a:schemeClr val="accent2"/>
              </a:solidFill>
            </a:endParaRPr>
          </a:p>
          <a:p>
            <a:pPr indent="-299085" lvl="1" marL="742950" rtl="0" algn="l">
              <a:lnSpc>
                <a:spcPct val="13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Pre-condition:</a:t>
            </a:r>
            <a:endParaRPr/>
          </a:p>
          <a:p>
            <a:pPr indent="-240030" lvl="2" marL="1143000" rtl="0" algn="l">
              <a:lnSpc>
                <a:spcPct val="13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 appropriate index must exist</a:t>
            </a:r>
            <a:endParaRPr/>
          </a:p>
          <a:p>
            <a:pPr indent="-299085" lvl="1" marL="742950" rtl="0" algn="l">
              <a:lnSpc>
                <a:spcPct val="13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index</a:t>
            </a:r>
            <a:endParaRPr/>
          </a:p>
          <a:p>
            <a:pPr indent="-240030" lvl="2" marL="1143000" rtl="0" algn="l">
              <a:lnSpc>
                <a:spcPct val="13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Find the first leaf page that contains the search key</a:t>
            </a:r>
            <a:endParaRPr/>
          </a:p>
          <a:p>
            <a:pPr indent="-240030" lvl="2" marL="1143000" rtl="0" algn="l">
              <a:lnSpc>
                <a:spcPct val="13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Retrieve all the tuples that match by following the pointers</a:t>
            </a:r>
            <a:endParaRPr/>
          </a:p>
          <a:p>
            <a:pPr indent="-238125" lvl="3" marL="1600200" rtl="0" algn="l">
              <a:lnSpc>
                <a:spcPct val="13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If primary index, the relation is sorted by the search key</a:t>
            </a:r>
            <a:endParaRPr/>
          </a:p>
          <a:p>
            <a:pPr indent="-238125" lvl="4" marL="2057400" rtl="0" algn="l">
              <a:lnSpc>
                <a:spcPct val="13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</a:pPr>
            <a:r>
              <a:rPr lang="en-US"/>
              <a:t>Go to the relation and read blocks sequentially</a:t>
            </a:r>
            <a:endParaRPr/>
          </a:p>
          <a:p>
            <a:pPr indent="-238125" lvl="3" marL="1600200" rtl="0" algn="l">
              <a:lnSpc>
                <a:spcPct val="13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If secondary index, must follow all pointers using the index</a:t>
            </a:r>
            <a:endParaRPr/>
          </a:p>
        </p:txBody>
      </p:sp>
      <p:sp>
        <p:nvSpPr>
          <p:cNvPr id="543" name="Google Shape;543;p5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Query Processing</a:t>
            </a:r>
            <a:endParaRPr/>
          </a:p>
        </p:txBody>
      </p:sp>
      <p:sp>
        <p:nvSpPr>
          <p:cNvPr id="549" name="Google Shape;549;p5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Overview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Selection operation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>
                <a:solidFill>
                  <a:srgbClr val="FF0000"/>
                </a:solidFill>
              </a:rPr>
              <a:t>Join operators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Sorting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Other operators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Putting it all together… </a:t>
            </a:r>
            <a:endParaRPr/>
          </a:p>
        </p:txBody>
      </p:sp>
      <p:sp>
        <p:nvSpPr>
          <p:cNvPr id="550" name="Google Shape;550;p59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Join</a:t>
            </a:r>
            <a:endParaRPr/>
          </a:p>
        </p:txBody>
      </p:sp>
      <p:sp>
        <p:nvSpPr>
          <p:cNvPr id="556" name="Google Shape;556;p60"/>
          <p:cNvSpPr txBox="1"/>
          <p:nvPr>
            <p:ph idx="1" type="body"/>
          </p:nvPr>
        </p:nvSpPr>
        <p:spPr>
          <a:xfrm>
            <a:off x="434975" y="860474"/>
            <a:ext cx="8556625" cy="565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b="1"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b="1"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R, S </a:t>
            </a:r>
            <a:r>
              <a:rPr b="1"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R.a = S.a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5750" lvl="1" marL="74295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Called an “</a:t>
            </a:r>
            <a:r>
              <a:rPr i="1" lang="en-US" sz="2400"/>
              <a:t>equi-join”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b="1"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R, S </a:t>
            </a:r>
            <a:r>
              <a:rPr b="1"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WHER</a:t>
            </a: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|R.a – S.a | &lt; 0.5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 sz="2400"/>
              <a:t>Not an “equi-join”</a:t>
            </a:r>
            <a:endParaRPr/>
          </a:p>
          <a:p>
            <a:pPr indent="-20193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sz="2400">
                <a:solidFill>
                  <a:srgbClr val="FF0000"/>
                </a:solidFill>
              </a:rPr>
              <a:t>Option 1: </a:t>
            </a:r>
            <a:r>
              <a:rPr lang="en-US" sz="2400" u="sng"/>
              <a:t>Nested-loops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2400"/>
              <a:t>        </a:t>
            </a:r>
            <a:r>
              <a:rPr i="1" lang="en-US" sz="2400">
                <a:solidFill>
                  <a:srgbClr val="FF0000"/>
                </a:solidFill>
              </a:rPr>
              <a:t>for</a:t>
            </a:r>
            <a:r>
              <a:rPr i="1" lang="en-US" sz="2400"/>
              <a:t> each tuple r</a:t>
            </a:r>
            <a:r>
              <a:rPr i="1" lang="en-US" sz="2400">
                <a:solidFill>
                  <a:srgbClr val="FF0000"/>
                </a:solidFill>
              </a:rPr>
              <a:t> in</a:t>
            </a:r>
            <a:r>
              <a:rPr i="1" lang="en-US" sz="2400"/>
              <a:t> R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i="1" lang="en-US" sz="2400"/>
              <a:t>             </a:t>
            </a:r>
            <a:r>
              <a:rPr i="1" lang="en-US" sz="2400">
                <a:solidFill>
                  <a:srgbClr val="FF0000"/>
                </a:solidFill>
              </a:rPr>
              <a:t>for</a:t>
            </a:r>
            <a:r>
              <a:rPr i="1" lang="en-US" sz="2400"/>
              <a:t> each tuple s </a:t>
            </a:r>
            <a:r>
              <a:rPr i="1" lang="en-US" sz="2400">
                <a:solidFill>
                  <a:srgbClr val="FF0000"/>
                </a:solidFill>
              </a:rPr>
              <a:t>in</a:t>
            </a:r>
            <a:r>
              <a:rPr i="1" lang="en-US" sz="2400"/>
              <a:t> 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i="1" lang="en-US" sz="2400"/>
              <a:t>                 </a:t>
            </a:r>
            <a:r>
              <a:rPr i="1" lang="en-US" sz="2400">
                <a:solidFill>
                  <a:srgbClr val="FF0000"/>
                </a:solidFill>
              </a:rPr>
              <a:t>check</a:t>
            </a:r>
            <a:r>
              <a:rPr i="1" lang="en-US" sz="2400"/>
              <a:t> </a:t>
            </a:r>
            <a:r>
              <a:rPr i="1" lang="en-US" sz="2400">
                <a:solidFill>
                  <a:srgbClr val="FF0000"/>
                </a:solidFill>
              </a:rPr>
              <a:t>if</a:t>
            </a:r>
            <a:r>
              <a:rPr i="1" lang="en-US" sz="2400"/>
              <a:t> r.a = s.a (or whether |r.a – s.a| &lt; 0.5)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Can be used for any join condition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As opposed to some algorithms we will see later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R called </a:t>
            </a:r>
            <a:r>
              <a:rPr i="1" lang="en-US" sz="2400"/>
              <a:t>outer relation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S called </a:t>
            </a:r>
            <a:r>
              <a:rPr i="1" lang="en-US" sz="2400"/>
              <a:t>inner relation</a:t>
            </a:r>
            <a:endParaRPr sz="1900"/>
          </a:p>
        </p:txBody>
      </p:sp>
      <p:sp>
        <p:nvSpPr>
          <p:cNvPr id="557" name="Google Shape;557;p6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Nested-loops Join</a:t>
            </a:r>
            <a:endParaRPr/>
          </a:p>
        </p:txBody>
      </p:sp>
      <p:sp>
        <p:nvSpPr>
          <p:cNvPr id="563" name="Google Shape;563;p61"/>
          <p:cNvSpPr txBox="1"/>
          <p:nvPr>
            <p:ph idx="1" type="body"/>
          </p:nvPr>
        </p:nvSpPr>
        <p:spPr>
          <a:xfrm>
            <a:off x="457200" y="838200"/>
            <a:ext cx="8229600" cy="574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Cost? Depends on the actual values of parameters, especially memory</a:t>
            </a:r>
            <a:endParaRPr/>
          </a:p>
          <a:p>
            <a:pPr indent="-342900" lvl="0" marL="342900" rtl="0" algn="l">
              <a:lnSpc>
                <a:spcPct val="14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 sz="2400"/>
              <a:t>b</a:t>
            </a:r>
            <a:r>
              <a:rPr baseline="-25000" i="1" lang="en-US" sz="2400"/>
              <a:t>r</a:t>
            </a:r>
            <a:r>
              <a:rPr i="1" lang="en-US" sz="2400"/>
              <a:t>, b</a:t>
            </a:r>
            <a:r>
              <a:rPr baseline="-25000" i="1" lang="en-US" sz="2400"/>
              <a:t>s</a:t>
            </a:r>
            <a:r>
              <a:rPr i="1" lang="en-US" sz="2400"/>
              <a:t> 🡪 Number of blocks of R and S</a:t>
            </a:r>
            <a:endParaRPr/>
          </a:p>
          <a:p>
            <a:pPr indent="-342900" lvl="0" marL="342900" rtl="0" algn="l">
              <a:lnSpc>
                <a:spcPct val="14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 sz="2400"/>
              <a:t>n</a:t>
            </a:r>
            <a:r>
              <a:rPr baseline="-25000" i="1" lang="en-US" sz="2400"/>
              <a:t>r</a:t>
            </a:r>
            <a:r>
              <a:rPr i="1" lang="en-US" sz="2400"/>
              <a:t>, n</a:t>
            </a:r>
            <a:r>
              <a:rPr baseline="-25000" i="1" lang="en-US" sz="2400"/>
              <a:t>s</a:t>
            </a:r>
            <a:r>
              <a:rPr i="1" lang="en-US" sz="2400"/>
              <a:t> 🡪 Number of tuples of R and S</a:t>
            </a:r>
            <a:endParaRPr i="1" sz="2400"/>
          </a:p>
          <a:p>
            <a:pPr indent="-342900" lvl="0" marL="342900" rtl="0" algn="l">
              <a:lnSpc>
                <a:spcPct val="14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u="sng"/>
              <a:t>Case 1:</a:t>
            </a:r>
            <a:r>
              <a:rPr lang="en-US" sz="2400"/>
              <a:t> Minimum memory required = 3 blocks</a:t>
            </a:r>
            <a:endParaRPr/>
          </a:p>
          <a:p>
            <a:pPr indent="-285750" lvl="1" marL="742950" rtl="0" algn="l">
              <a:lnSpc>
                <a:spcPct val="14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One to hold the current </a:t>
            </a:r>
            <a:r>
              <a:rPr i="1" lang="en-US" sz="2000"/>
              <a:t>R </a:t>
            </a:r>
            <a:r>
              <a:rPr lang="en-US" sz="2000"/>
              <a:t>block, one for current S block, one for the result being produced</a:t>
            </a:r>
            <a:endParaRPr/>
          </a:p>
          <a:p>
            <a:pPr indent="-285750" lvl="1" marL="742950" rtl="0" algn="l">
              <a:lnSpc>
                <a:spcPct val="14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Blocks transferred:</a:t>
            </a:r>
            <a:endParaRPr/>
          </a:p>
          <a:p>
            <a:pPr indent="-228600" lvl="2" marL="1143000" rtl="0" algn="l">
              <a:lnSpc>
                <a:spcPct val="14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Must scan </a:t>
            </a:r>
            <a:r>
              <a:rPr i="1" lang="en-US" sz="2000"/>
              <a:t>R </a:t>
            </a:r>
            <a:r>
              <a:rPr lang="en-US" sz="2000"/>
              <a:t>tuples once:     </a:t>
            </a:r>
            <a:r>
              <a:rPr i="1" lang="en-US" sz="2000"/>
              <a:t>b</a:t>
            </a:r>
            <a:r>
              <a:rPr baseline="-25000" i="1" lang="en-US" sz="2000"/>
              <a:t>r</a:t>
            </a:r>
            <a:endParaRPr baseline="-25000" sz="2000"/>
          </a:p>
          <a:p>
            <a:pPr indent="-228600" lvl="2" marL="1143000" rtl="0" algn="l">
              <a:lnSpc>
                <a:spcPct val="14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For each </a:t>
            </a:r>
            <a:r>
              <a:rPr i="1" lang="en-US" sz="2000"/>
              <a:t>R </a:t>
            </a:r>
            <a:r>
              <a:rPr lang="en-US" sz="2000"/>
              <a:t>tuple, must scan </a:t>
            </a:r>
            <a:r>
              <a:rPr i="1" lang="en-US" sz="2000"/>
              <a:t>S:  n</a:t>
            </a:r>
            <a:r>
              <a:rPr baseline="-25000" i="1" lang="en-US" sz="2000"/>
              <a:t>r</a:t>
            </a:r>
            <a:r>
              <a:rPr i="1" lang="en-US" sz="2000"/>
              <a:t> * b</a:t>
            </a:r>
            <a:r>
              <a:rPr baseline="-25000" i="1" lang="en-US" sz="2000"/>
              <a:t>s</a:t>
            </a:r>
            <a:r>
              <a:rPr i="1" lang="en-US" sz="2000"/>
              <a:t> </a:t>
            </a:r>
            <a:endParaRPr/>
          </a:p>
          <a:p>
            <a:pPr indent="-285750" lvl="1" marL="742950" rtl="0" algn="l">
              <a:lnSpc>
                <a:spcPct val="14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Seeks?</a:t>
            </a:r>
            <a:endParaRPr/>
          </a:p>
          <a:p>
            <a:pPr indent="-228600" lvl="2" marL="1143000" rtl="0" algn="l">
              <a:lnSpc>
                <a:spcPct val="14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 sz="2000"/>
              <a:t>n</a:t>
            </a:r>
            <a:r>
              <a:rPr baseline="-25000" i="1" lang="en-US" sz="2000"/>
              <a:t>r</a:t>
            </a:r>
            <a:r>
              <a:rPr i="1" lang="en-US" sz="2000"/>
              <a:t> + b</a:t>
            </a:r>
            <a:r>
              <a:rPr baseline="-25000" i="1" lang="en-US" sz="2000"/>
              <a:t>r</a:t>
            </a:r>
            <a:endParaRPr baseline="-25000" i="1" sz="2000"/>
          </a:p>
          <a:p>
            <a:pPr indent="-134619" lvl="2" marL="1143000" rtl="0" algn="l">
              <a:lnSpc>
                <a:spcPct val="14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/>
          </a:p>
        </p:txBody>
      </p:sp>
      <p:sp>
        <p:nvSpPr>
          <p:cNvPr id="564" name="Google Shape;564;p6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Nested-loops Join</a:t>
            </a:r>
            <a:endParaRPr/>
          </a:p>
        </p:txBody>
      </p:sp>
      <p:sp>
        <p:nvSpPr>
          <p:cNvPr id="570" name="Google Shape;570;p62"/>
          <p:cNvSpPr txBox="1"/>
          <p:nvPr>
            <p:ph idx="1" type="body"/>
          </p:nvPr>
        </p:nvSpPr>
        <p:spPr>
          <a:xfrm>
            <a:off x="457200" y="838200"/>
            <a:ext cx="8229600" cy="565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/>
              <a:t>Case 1: Minimum memory required = 3 blocks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Blocks transferred: </a:t>
            </a:r>
            <a:r>
              <a:rPr i="1" lang="en-US" sz="2000"/>
              <a:t>n</a:t>
            </a:r>
            <a:r>
              <a:rPr baseline="-25000" i="1" lang="en-US" sz="2000"/>
              <a:t>r</a:t>
            </a:r>
            <a:r>
              <a:rPr i="1" lang="en-US" sz="2000"/>
              <a:t> * b</a:t>
            </a:r>
            <a:r>
              <a:rPr baseline="-25000" i="1" lang="en-US" sz="2000"/>
              <a:t>s</a:t>
            </a:r>
            <a:r>
              <a:rPr i="1" lang="en-US" sz="2000"/>
              <a:t> + b</a:t>
            </a:r>
            <a:r>
              <a:rPr baseline="-25000" i="1" lang="en-US" sz="2000"/>
              <a:t>r</a:t>
            </a:r>
            <a:r>
              <a:rPr i="1" lang="en-US" sz="2000"/>
              <a:t> 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Seeks: </a:t>
            </a:r>
            <a:r>
              <a:rPr i="1" lang="en-US" sz="2000"/>
              <a:t>n</a:t>
            </a:r>
            <a:r>
              <a:rPr baseline="-25000" i="1" lang="en-US" sz="2000"/>
              <a:t>r</a:t>
            </a:r>
            <a:r>
              <a:rPr i="1" lang="en-US" sz="2000"/>
              <a:t> + b</a:t>
            </a:r>
            <a:r>
              <a:rPr baseline="-25000" i="1" lang="en-US" sz="2000"/>
              <a:t>r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Example: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Number of records -- </a:t>
            </a:r>
            <a:r>
              <a:rPr i="1" lang="en-US" sz="2000"/>
              <a:t>R:</a:t>
            </a:r>
            <a:r>
              <a:rPr lang="en-US" sz="2000"/>
              <a:t>  </a:t>
            </a:r>
            <a:r>
              <a:rPr i="1" lang="en-US" sz="2000"/>
              <a:t>n</a:t>
            </a:r>
            <a:r>
              <a:rPr baseline="-25000" i="1" lang="en-US" sz="2000"/>
              <a:t>r</a:t>
            </a:r>
            <a:r>
              <a:rPr i="1" lang="en-US" sz="2000"/>
              <a:t> = 10,000, S: n</a:t>
            </a:r>
            <a:r>
              <a:rPr baseline="-25000" i="1" lang="en-US" sz="2000"/>
              <a:t>s</a:t>
            </a:r>
            <a:r>
              <a:rPr i="1" lang="en-US" sz="2000"/>
              <a:t> = 5000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Number of blocks --   </a:t>
            </a:r>
            <a:r>
              <a:rPr i="1" lang="en-US" sz="2000"/>
              <a:t>R:  b</a:t>
            </a:r>
            <a:r>
              <a:rPr baseline="-25000" i="1" lang="en-US" sz="2000"/>
              <a:t>r</a:t>
            </a:r>
            <a:r>
              <a:rPr i="1" lang="en-US" sz="2000"/>
              <a:t> = 400 ,     S: b</a:t>
            </a:r>
            <a:r>
              <a:rPr baseline="-25000" i="1" lang="en-US" sz="2000"/>
              <a:t>s</a:t>
            </a:r>
            <a:r>
              <a:rPr i="1" lang="en-US" sz="2000"/>
              <a:t> = 100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Then: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blocks transferred: 10000 * 100 + 400 = 1,000,400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seeks: 10400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What if we were to switch R and S ?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2,000,100 block transfers, 5100 seeks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Matters</a:t>
            </a:r>
            <a:endParaRPr/>
          </a:p>
        </p:txBody>
      </p:sp>
      <p:sp>
        <p:nvSpPr>
          <p:cNvPr id="571" name="Google Shape;571;p6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Nested-loops Join</a:t>
            </a:r>
            <a:endParaRPr/>
          </a:p>
        </p:txBody>
      </p:sp>
      <p:sp>
        <p:nvSpPr>
          <p:cNvPr id="577" name="Google Shape;577;p63"/>
          <p:cNvSpPr txBox="1"/>
          <p:nvPr>
            <p:ph idx="1" type="body"/>
          </p:nvPr>
        </p:nvSpPr>
        <p:spPr>
          <a:xfrm>
            <a:off x="457200" y="838200"/>
            <a:ext cx="8229600" cy="565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/>
              <a:t>Case 2: </a:t>
            </a:r>
            <a:r>
              <a:rPr i="1" lang="en-US" sz="2400" u="sng"/>
              <a:t>S </a:t>
            </a:r>
            <a:r>
              <a:rPr lang="en-US" sz="2400" u="sng"/>
              <a:t>fits in memory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Blocks transferred: </a:t>
            </a:r>
            <a:r>
              <a:rPr i="1" lang="en-US" sz="2400"/>
              <a:t>b</a:t>
            </a:r>
            <a:r>
              <a:rPr baseline="-25000" i="1" lang="en-US" sz="2400"/>
              <a:t>s</a:t>
            </a:r>
            <a:r>
              <a:rPr i="1" lang="en-US" sz="2400"/>
              <a:t> + b</a:t>
            </a:r>
            <a:r>
              <a:rPr baseline="-25000" i="1" lang="en-US" sz="2400"/>
              <a:t>r</a:t>
            </a:r>
            <a:r>
              <a:rPr i="1" lang="en-US" sz="2400"/>
              <a:t> 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Seeks: </a:t>
            </a:r>
            <a:r>
              <a:rPr i="1" lang="en-US" sz="2400"/>
              <a:t>2</a:t>
            </a:r>
            <a:r>
              <a:rPr lang="en-US" sz="2400"/>
              <a:t>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Example: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Number of records -- </a:t>
            </a:r>
            <a:r>
              <a:rPr i="1" lang="en-US" sz="2400"/>
              <a:t>R:</a:t>
            </a:r>
            <a:r>
              <a:rPr lang="en-US" sz="2400"/>
              <a:t>  </a:t>
            </a:r>
            <a:r>
              <a:rPr i="1" lang="en-US" sz="2400"/>
              <a:t>n</a:t>
            </a:r>
            <a:r>
              <a:rPr baseline="-25000" i="1" lang="en-US" sz="2400"/>
              <a:t>r</a:t>
            </a:r>
            <a:r>
              <a:rPr i="1" lang="en-US" sz="2400"/>
              <a:t> = 10,000, S: n</a:t>
            </a:r>
            <a:r>
              <a:rPr baseline="-25000" i="1" lang="en-US" sz="2400"/>
              <a:t>s</a:t>
            </a:r>
            <a:r>
              <a:rPr i="1" lang="en-US" sz="2400"/>
              <a:t> = 5000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Number of blocks --   </a:t>
            </a:r>
            <a:r>
              <a:rPr i="1" lang="en-US" sz="2400"/>
              <a:t>R:  b</a:t>
            </a:r>
            <a:r>
              <a:rPr baseline="-25000" i="1" lang="en-US" sz="2400"/>
              <a:t>r</a:t>
            </a:r>
            <a:r>
              <a:rPr i="1" lang="en-US" sz="2400"/>
              <a:t> = 400 ,     S: b</a:t>
            </a:r>
            <a:r>
              <a:rPr baseline="-25000" i="1" lang="en-US" sz="2400"/>
              <a:t>s</a:t>
            </a:r>
            <a:r>
              <a:rPr i="1" lang="en-US" sz="2400"/>
              <a:t> = 100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Then: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blocks transferred: 400 + 100 = 500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seeks: 2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This is orders of magnitude difference</a:t>
            </a:r>
            <a:endParaRPr/>
          </a:p>
        </p:txBody>
      </p:sp>
      <p:sp>
        <p:nvSpPr>
          <p:cNvPr id="578" name="Google Shape;578;p6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450" y="771200"/>
            <a:ext cx="6977650" cy="54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Storage Hierarchy</a:t>
            </a:r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http://cse1.net/recaps/4-memory.html</a:t>
            </a:r>
            <a:endParaRPr/>
          </a:p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4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Hash Join</a:t>
            </a:r>
            <a:endParaRPr/>
          </a:p>
        </p:txBody>
      </p:sp>
      <p:sp>
        <p:nvSpPr>
          <p:cNvPr id="584" name="Google Shape;584;p64"/>
          <p:cNvSpPr txBox="1"/>
          <p:nvPr>
            <p:ph idx="1" type="body"/>
          </p:nvPr>
        </p:nvSpPr>
        <p:spPr>
          <a:xfrm>
            <a:off x="457200" y="905021"/>
            <a:ext cx="8556625" cy="5587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 u="sng"/>
              <a:t>Case 1: Smaller relation </a:t>
            </a:r>
            <a:r>
              <a:rPr i="1" lang="en-US" sz="2400" u="sng"/>
              <a:t>(S)</a:t>
            </a:r>
            <a:r>
              <a:rPr lang="en-US" sz="2400" u="sng"/>
              <a:t> fits in memory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Nested-loops join: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2400"/>
              <a:t>       </a:t>
            </a:r>
            <a:r>
              <a:rPr i="1" lang="en-US" sz="2400">
                <a:solidFill>
                  <a:srgbClr val="FF0000"/>
                </a:solidFill>
              </a:rPr>
              <a:t>for</a:t>
            </a:r>
            <a:r>
              <a:rPr i="1" lang="en-US" sz="2400"/>
              <a:t> each tuple r</a:t>
            </a:r>
            <a:r>
              <a:rPr i="1" lang="en-US" sz="2400">
                <a:solidFill>
                  <a:srgbClr val="FF0000"/>
                </a:solidFill>
              </a:rPr>
              <a:t> in</a:t>
            </a:r>
            <a:r>
              <a:rPr i="1" lang="en-US" sz="2400"/>
              <a:t> R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i="1" lang="en-US" sz="2400"/>
              <a:t>             </a:t>
            </a:r>
            <a:r>
              <a:rPr i="1" lang="en-US" sz="2400">
                <a:solidFill>
                  <a:srgbClr val="FF0000"/>
                </a:solidFill>
              </a:rPr>
              <a:t>for</a:t>
            </a:r>
            <a:r>
              <a:rPr i="1" lang="en-US" sz="2400"/>
              <a:t> each tuple s </a:t>
            </a:r>
            <a:r>
              <a:rPr i="1" lang="en-US" sz="2400">
                <a:solidFill>
                  <a:srgbClr val="FF0000"/>
                </a:solidFill>
              </a:rPr>
              <a:t>in</a:t>
            </a:r>
            <a:r>
              <a:rPr i="1" lang="en-US" sz="2400"/>
              <a:t> 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i="1" lang="en-US" sz="2400"/>
              <a:t>                 </a:t>
            </a:r>
            <a:r>
              <a:rPr i="1" lang="en-US" sz="2400">
                <a:solidFill>
                  <a:srgbClr val="FF0000"/>
                </a:solidFill>
              </a:rPr>
              <a:t>check</a:t>
            </a:r>
            <a:r>
              <a:rPr i="1" lang="en-US" sz="2400"/>
              <a:t> </a:t>
            </a:r>
            <a:r>
              <a:rPr i="1" lang="en-US" sz="2400">
                <a:solidFill>
                  <a:srgbClr val="FF0000"/>
                </a:solidFill>
              </a:rPr>
              <a:t>if</a:t>
            </a:r>
            <a:r>
              <a:rPr i="1" lang="en-US" sz="2400"/>
              <a:t> r.a = s.a</a:t>
            </a:r>
            <a:endParaRPr i="1" sz="2400"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Cost: </a:t>
            </a:r>
            <a:r>
              <a:rPr i="1" lang="en-US" sz="2400"/>
              <a:t>b</a:t>
            </a:r>
            <a:r>
              <a:rPr baseline="-25000" i="1" lang="en-US" sz="2400"/>
              <a:t>r</a:t>
            </a:r>
            <a:r>
              <a:rPr i="1" lang="en-US" sz="2400"/>
              <a:t> + b</a:t>
            </a:r>
            <a:r>
              <a:rPr baseline="-25000" i="1" lang="en-US" sz="2400"/>
              <a:t>s</a:t>
            </a:r>
            <a:r>
              <a:rPr lang="en-US" sz="2400"/>
              <a:t> transfers, 2 seeks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The inner loop is not exactly cheap (high CPU cost)</a:t>
            </a:r>
            <a:endParaRPr/>
          </a:p>
          <a:p>
            <a:pPr indent="-201930" lvl="0" marL="34290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Hash join: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2400"/>
              <a:t>      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i="1" lang="en-US" sz="2400">
                <a:solidFill>
                  <a:srgbClr val="FF0000"/>
                </a:solidFill>
              </a:rPr>
              <a:t>read </a:t>
            </a:r>
            <a:r>
              <a:rPr i="1" lang="en-US" sz="2400"/>
              <a:t>S in memory and </a:t>
            </a:r>
            <a:r>
              <a:rPr i="1" lang="en-US" sz="2400">
                <a:solidFill>
                  <a:srgbClr val="FF0000"/>
                </a:solidFill>
              </a:rPr>
              <a:t>build a hash index</a:t>
            </a:r>
            <a:r>
              <a:rPr i="1" lang="en-US" sz="2400"/>
              <a:t> on it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2400"/>
              <a:t>	  </a:t>
            </a:r>
            <a:r>
              <a:rPr i="1" lang="en-US" sz="2400">
                <a:solidFill>
                  <a:srgbClr val="FF0000"/>
                </a:solidFill>
              </a:rPr>
              <a:t>for</a:t>
            </a:r>
            <a:r>
              <a:rPr i="1" lang="en-US" sz="2400"/>
              <a:t> each tuple r</a:t>
            </a:r>
            <a:r>
              <a:rPr i="1" lang="en-US" sz="2400">
                <a:solidFill>
                  <a:srgbClr val="FF0000"/>
                </a:solidFill>
              </a:rPr>
              <a:t> in</a:t>
            </a:r>
            <a:r>
              <a:rPr i="1" lang="en-US" sz="2400"/>
              <a:t> R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i="1" lang="en-US" sz="2400"/>
              <a:t>            use the hash index on S to find tuples such that S.a = r.a</a:t>
            </a:r>
            <a:endParaRPr i="1" sz="2400"/>
          </a:p>
        </p:txBody>
      </p:sp>
      <p:sp>
        <p:nvSpPr>
          <p:cNvPr id="585" name="Google Shape;585;p6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5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Hash Join</a:t>
            </a:r>
            <a:endParaRPr/>
          </a:p>
        </p:txBody>
      </p:sp>
      <p:sp>
        <p:nvSpPr>
          <p:cNvPr id="591" name="Google Shape;591;p65"/>
          <p:cNvSpPr txBox="1"/>
          <p:nvPr>
            <p:ph idx="1" type="body"/>
          </p:nvPr>
        </p:nvSpPr>
        <p:spPr>
          <a:xfrm>
            <a:off x="457200" y="905021"/>
            <a:ext cx="8556625" cy="5587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/>
              <a:t>Case 1: Smaller relation </a:t>
            </a:r>
            <a:r>
              <a:rPr i="1" lang="en-US" sz="2400" u="sng"/>
              <a:t>(S)</a:t>
            </a:r>
            <a:r>
              <a:rPr lang="en-US" sz="2400" u="sng"/>
              <a:t> fits in memory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Hash join: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      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i="1" lang="en-US" sz="2400">
                <a:solidFill>
                  <a:srgbClr val="FF0000"/>
                </a:solidFill>
              </a:rPr>
              <a:t>read </a:t>
            </a:r>
            <a:r>
              <a:rPr i="1" lang="en-US" sz="2400"/>
              <a:t>S in memory and </a:t>
            </a:r>
            <a:r>
              <a:rPr i="1" lang="en-US" sz="2400">
                <a:solidFill>
                  <a:srgbClr val="FF0000"/>
                </a:solidFill>
              </a:rPr>
              <a:t>build a hash index</a:t>
            </a:r>
            <a:r>
              <a:rPr i="1" lang="en-US" sz="2400"/>
              <a:t> on it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	  </a:t>
            </a:r>
            <a:r>
              <a:rPr i="1" lang="en-US" sz="2400">
                <a:solidFill>
                  <a:srgbClr val="FF0000"/>
                </a:solidFill>
              </a:rPr>
              <a:t>for</a:t>
            </a:r>
            <a:r>
              <a:rPr i="1" lang="en-US" sz="2400"/>
              <a:t> each tuple r</a:t>
            </a:r>
            <a:r>
              <a:rPr i="1" lang="en-US" sz="2400">
                <a:solidFill>
                  <a:srgbClr val="FF0000"/>
                </a:solidFill>
              </a:rPr>
              <a:t> in</a:t>
            </a:r>
            <a:r>
              <a:rPr i="1" lang="en-US" sz="2400"/>
              <a:t> R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i="1" lang="en-US" sz="2400"/>
              <a:t>            </a:t>
            </a:r>
            <a:r>
              <a:rPr i="1" lang="en-US" sz="2000"/>
              <a:t>use the hash index on S to find tuples such that S.a = r.a</a:t>
            </a:r>
            <a:endParaRPr i="1" sz="2400"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Cost: </a:t>
            </a:r>
            <a:r>
              <a:rPr i="1" lang="en-US" sz="2400"/>
              <a:t>b</a:t>
            </a:r>
            <a:r>
              <a:rPr baseline="-25000" i="1" lang="en-US" sz="2400"/>
              <a:t>r</a:t>
            </a:r>
            <a:r>
              <a:rPr i="1" lang="en-US" sz="2400"/>
              <a:t> + b</a:t>
            </a:r>
            <a:r>
              <a:rPr baseline="-25000" i="1" lang="en-US" sz="2400"/>
              <a:t>s</a:t>
            </a:r>
            <a:r>
              <a:rPr lang="en-US" sz="2400"/>
              <a:t> transfers, 2 seeks (unchanged)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Why good ?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CPU cost is much better (even though we don’t care about it too much)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Performs much better than nested-loops join when </a:t>
            </a:r>
            <a:r>
              <a:rPr i="1" lang="en-US" sz="2000"/>
              <a:t>S </a:t>
            </a:r>
            <a:r>
              <a:rPr lang="en-US" sz="2000"/>
              <a:t>doesn’t fit in memory (next)</a:t>
            </a:r>
            <a:endParaRPr/>
          </a:p>
        </p:txBody>
      </p:sp>
      <p:sp>
        <p:nvSpPr>
          <p:cNvPr id="592" name="Google Shape;592;p65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6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Hash Join</a:t>
            </a:r>
            <a:endParaRPr/>
          </a:p>
        </p:txBody>
      </p:sp>
      <p:sp>
        <p:nvSpPr>
          <p:cNvPr id="598" name="Google Shape;598;p66"/>
          <p:cNvSpPr txBox="1"/>
          <p:nvPr>
            <p:ph idx="1" type="body"/>
          </p:nvPr>
        </p:nvSpPr>
        <p:spPr>
          <a:xfrm>
            <a:off x="344658" y="848751"/>
            <a:ext cx="8556625" cy="5644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u="sng"/>
              <a:t>Case 2: Smaller relation </a:t>
            </a:r>
            <a:r>
              <a:rPr i="1" lang="en-US" sz="2800" u="sng"/>
              <a:t>(S)</a:t>
            </a:r>
            <a:r>
              <a:rPr lang="en-US" sz="2800" u="sng"/>
              <a:t> doesn’t fit in memory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Two “phases”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Phase 1: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Read the relation </a:t>
            </a:r>
            <a:r>
              <a:rPr i="1" lang="en-US" sz="2400"/>
              <a:t>R </a:t>
            </a:r>
            <a:r>
              <a:rPr lang="en-US" sz="2400"/>
              <a:t>block by block and partition it using a hash function, </a:t>
            </a:r>
            <a:r>
              <a:rPr i="1" lang="en-US" sz="2400"/>
              <a:t>h1(a)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Create one partition for each possible value of </a:t>
            </a:r>
            <a:r>
              <a:rPr i="1" lang="en-US" sz="2000"/>
              <a:t>h1(a)</a:t>
            </a:r>
            <a:endParaRPr sz="2000"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Write the partitions to disk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 gets partitioned into R1, R2, …, Rk</a:t>
            </a:r>
            <a:endParaRPr sz="2000"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Similarly, read and partition S, and write partitions S1, S2,  …, Sk to disk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Only requirement: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Each S partition fits in memory</a:t>
            </a:r>
            <a:endParaRPr sz="1700"/>
          </a:p>
        </p:txBody>
      </p:sp>
      <p:sp>
        <p:nvSpPr>
          <p:cNvPr id="599" name="Google Shape;599;p6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7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Hash Join</a:t>
            </a:r>
            <a:endParaRPr/>
          </a:p>
        </p:txBody>
      </p:sp>
      <p:sp>
        <p:nvSpPr>
          <p:cNvPr id="605" name="Google Shape;605;p67"/>
          <p:cNvSpPr txBox="1"/>
          <p:nvPr>
            <p:ph idx="1" type="body"/>
          </p:nvPr>
        </p:nvSpPr>
        <p:spPr>
          <a:xfrm>
            <a:off x="457200" y="1020762"/>
            <a:ext cx="8556625" cy="5295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u="sng"/>
              <a:t>Case 2: Smaller relation </a:t>
            </a:r>
            <a:r>
              <a:rPr i="1" lang="en-US" sz="2800" u="sng"/>
              <a:t>(S)</a:t>
            </a:r>
            <a:r>
              <a:rPr lang="en-US" sz="2800" u="sng"/>
              <a:t> doesn’t fit in memory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Two “phases”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Phase 2: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Read S1 into memory, and build a hash index on it (S1 fits in memory)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Using a different hash function, </a:t>
            </a:r>
            <a:r>
              <a:rPr i="1" lang="en-US"/>
              <a:t>h</a:t>
            </a:r>
            <a:r>
              <a:rPr baseline="-25000" i="1" lang="en-US"/>
              <a:t>2</a:t>
            </a:r>
            <a:r>
              <a:rPr i="1" lang="en-US"/>
              <a:t>(a)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Read R1 block by block, and use the hash index to find matches.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Repeat for S2, R2, and so on.</a:t>
            </a:r>
            <a:endParaRPr/>
          </a:p>
          <a:p>
            <a:pPr indent="-101600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606" name="Google Shape;606;p6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8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Hash Join</a:t>
            </a:r>
            <a:endParaRPr/>
          </a:p>
        </p:txBody>
      </p:sp>
      <p:sp>
        <p:nvSpPr>
          <p:cNvPr id="612" name="Google Shape;612;p68"/>
          <p:cNvSpPr txBox="1"/>
          <p:nvPr>
            <p:ph idx="1" type="body"/>
          </p:nvPr>
        </p:nvSpPr>
        <p:spPr>
          <a:xfrm>
            <a:off x="344659" y="848751"/>
            <a:ext cx="8556625" cy="5644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/>
              <a:t>Case 2: Smaller relation </a:t>
            </a:r>
            <a:r>
              <a:rPr i="1" lang="en-US" sz="2400" u="sng"/>
              <a:t>(S)</a:t>
            </a:r>
            <a:r>
              <a:rPr lang="en-US" sz="2400" u="sng"/>
              <a:t> doesn’t fit in memory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Two “phases”: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Phase 1: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Partition the relations using one hash function, </a:t>
            </a:r>
            <a:r>
              <a:rPr i="1" lang="en-US" sz="2000"/>
              <a:t>h</a:t>
            </a:r>
            <a:r>
              <a:rPr baseline="-25000" i="1" lang="en-US" sz="2000"/>
              <a:t>1</a:t>
            </a:r>
            <a:r>
              <a:rPr i="1" lang="en-US" sz="2000"/>
              <a:t>(a)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Phase 2: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Read S</a:t>
            </a:r>
            <a:r>
              <a:rPr baseline="-25000" lang="en-US" sz="2000"/>
              <a:t>i</a:t>
            </a:r>
            <a:r>
              <a:rPr lang="en-US" sz="2000"/>
              <a:t> into memory, and build a hash index on it (S</a:t>
            </a:r>
            <a:r>
              <a:rPr baseline="-25000" lang="en-US" sz="2000"/>
              <a:t>i</a:t>
            </a:r>
            <a:r>
              <a:rPr lang="en-US" sz="2000"/>
              <a:t> fits in memory)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Read R</a:t>
            </a:r>
            <a:r>
              <a:rPr baseline="-25000" lang="en-US" sz="2000"/>
              <a:t>i </a:t>
            </a:r>
            <a:r>
              <a:rPr lang="en-US" sz="2000"/>
              <a:t>block by block, and use the hash index to find matches.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Cost?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3(</a:t>
            </a:r>
            <a:r>
              <a:rPr i="1" lang="en-US" sz="2000"/>
              <a:t>b</a:t>
            </a:r>
            <a:r>
              <a:rPr baseline="-25000" i="1" lang="en-US" sz="2000"/>
              <a:t>r</a:t>
            </a:r>
            <a:r>
              <a:rPr i="1" lang="en-US" sz="2000"/>
              <a:t> </a:t>
            </a:r>
            <a:r>
              <a:rPr lang="en-US" sz="2000"/>
              <a:t>+</a:t>
            </a:r>
            <a:r>
              <a:rPr i="1" lang="en-US" sz="2000"/>
              <a:t> b</a:t>
            </a:r>
            <a:r>
              <a:rPr baseline="-25000" i="1" lang="en-US" sz="2000"/>
              <a:t>s</a:t>
            </a:r>
            <a:r>
              <a:rPr i="1" lang="en-US" sz="2000"/>
              <a:t>)</a:t>
            </a:r>
            <a:r>
              <a:rPr lang="en-US" sz="2000"/>
              <a:t> +4 * </a:t>
            </a:r>
            <a:r>
              <a:rPr i="1" lang="en-US" sz="2000"/>
              <a:t>n</a:t>
            </a:r>
            <a:r>
              <a:rPr baseline="-25000" i="1" lang="en-US" sz="2000"/>
              <a:t>h  </a:t>
            </a:r>
            <a:r>
              <a:rPr lang="en-US" sz="2000"/>
              <a:t>block transfers + 2( ⎡</a:t>
            </a:r>
            <a:r>
              <a:rPr i="1" lang="en-US" sz="2000"/>
              <a:t>b</a:t>
            </a:r>
            <a:r>
              <a:rPr baseline="-25000" i="1" lang="en-US" sz="2000"/>
              <a:t>r </a:t>
            </a:r>
            <a:r>
              <a:rPr i="1" lang="en-US" sz="2000"/>
              <a:t>/ b</a:t>
            </a:r>
            <a:r>
              <a:rPr baseline="-25000" i="1" lang="en-US" sz="2000"/>
              <a:t>b</a:t>
            </a:r>
            <a:r>
              <a:rPr lang="en-US" sz="2000"/>
              <a:t>⎤ + ⎡</a:t>
            </a:r>
            <a:r>
              <a:rPr i="1" lang="en-US" sz="2000"/>
              <a:t>b</a:t>
            </a:r>
            <a:r>
              <a:rPr baseline="-25000" i="1" lang="en-US" sz="2000"/>
              <a:t>s </a:t>
            </a:r>
            <a:r>
              <a:rPr i="1" lang="en-US" sz="2000"/>
              <a:t>/ b</a:t>
            </a:r>
            <a:r>
              <a:rPr baseline="-25000" i="1" lang="en-US" sz="2000"/>
              <a:t>b</a:t>
            </a:r>
            <a:r>
              <a:rPr lang="en-US" sz="2000"/>
              <a:t>⎤)  seeks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Where </a:t>
            </a:r>
            <a:r>
              <a:rPr i="1" lang="en-US" sz="1800"/>
              <a:t>b</a:t>
            </a:r>
            <a:r>
              <a:rPr baseline="-25000" i="1" lang="en-US" sz="1800"/>
              <a:t>b</a:t>
            </a:r>
            <a:r>
              <a:rPr lang="en-US" sz="1800"/>
              <a:t> is the size of each output buffer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Much better than Nested-loops join under the same conditions</a:t>
            </a:r>
            <a:endParaRPr i="1" sz="2000"/>
          </a:p>
          <a:p>
            <a:pPr indent="-279400" lvl="0" marL="3429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</p:txBody>
      </p:sp>
      <p:sp>
        <p:nvSpPr>
          <p:cNvPr id="613" name="Google Shape;613;p6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9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Hash Join</a:t>
            </a:r>
            <a:endParaRPr/>
          </a:p>
        </p:txBody>
      </p:sp>
      <p:pic>
        <p:nvPicPr>
          <p:cNvPr id="619" name="Google Shape;619;p69"/>
          <p:cNvPicPr preferRelativeResize="0"/>
          <p:nvPr/>
        </p:nvPicPr>
        <p:blipFill rotWithShape="1">
          <a:blip r:embed="rId3">
            <a:alphaModFix/>
          </a:blip>
          <a:srcRect b="1091" l="13301" r="12894" t="546"/>
          <a:stretch/>
        </p:blipFill>
        <p:spPr>
          <a:xfrm>
            <a:off x="2205038" y="1165225"/>
            <a:ext cx="5153025" cy="5151438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20" name="Google Shape;620;p69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0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Merge-Join (Sort-merge join)</a:t>
            </a:r>
            <a:endParaRPr/>
          </a:p>
        </p:txBody>
      </p:sp>
      <p:sp>
        <p:nvSpPr>
          <p:cNvPr id="626" name="Google Shape;626;p70"/>
          <p:cNvSpPr txBox="1"/>
          <p:nvPr>
            <p:ph idx="1" type="body"/>
          </p:nvPr>
        </p:nvSpPr>
        <p:spPr>
          <a:xfrm>
            <a:off x="457200" y="1270794"/>
            <a:ext cx="8556625" cy="1935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Pre-condition: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The relations must be sorted by the join attribute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If not sorted, can sort first, and then use this algorithms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Called “sort-merge join” sometimes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/>
          </a:p>
        </p:txBody>
      </p:sp>
      <p:pic>
        <p:nvPicPr>
          <p:cNvPr id="627" name="Google Shape;627;p70"/>
          <p:cNvPicPr preferRelativeResize="0"/>
          <p:nvPr/>
        </p:nvPicPr>
        <p:blipFill rotWithShape="1">
          <a:blip r:embed="rId3">
            <a:alphaModFix/>
          </a:blip>
          <a:srcRect b="4018" l="12806" r="14499" t="4520"/>
          <a:stretch/>
        </p:blipFill>
        <p:spPr>
          <a:xfrm>
            <a:off x="5284788" y="3533775"/>
            <a:ext cx="3186112" cy="3006725"/>
          </a:xfrm>
          <a:prstGeom prst="rect">
            <a:avLst/>
          </a:prstGeom>
          <a:noFill/>
          <a:ln cap="flat" cmpd="tri" w="762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28" name="Google Shape;628;p70"/>
          <p:cNvSpPr txBox="1"/>
          <p:nvPr/>
        </p:nvSpPr>
        <p:spPr>
          <a:xfrm>
            <a:off x="842963" y="3455988"/>
            <a:ext cx="2655887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*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r, 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r.a1 = s.a1</a:t>
            </a:r>
            <a:endParaRPr/>
          </a:p>
        </p:txBody>
      </p:sp>
      <p:sp>
        <p:nvSpPr>
          <p:cNvPr id="629" name="Google Shape;629;p70"/>
          <p:cNvSpPr txBox="1"/>
          <p:nvPr/>
        </p:nvSpPr>
        <p:spPr>
          <a:xfrm>
            <a:off x="177800" y="4778375"/>
            <a:ext cx="47180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1. Compare the tuples at pr and ps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2. Move pointers down the list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- Depending on the join condition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3. Repeat </a:t>
            </a:r>
            <a:endParaRPr/>
          </a:p>
        </p:txBody>
      </p:sp>
      <p:sp>
        <p:nvSpPr>
          <p:cNvPr id="630" name="Google Shape;630;p7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1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Merge-Join (Sort-merge join)</a:t>
            </a:r>
            <a:endParaRPr/>
          </a:p>
        </p:txBody>
      </p:sp>
      <p:sp>
        <p:nvSpPr>
          <p:cNvPr id="636" name="Google Shape;636;p71"/>
          <p:cNvSpPr txBox="1"/>
          <p:nvPr>
            <p:ph idx="1" type="body"/>
          </p:nvPr>
        </p:nvSpPr>
        <p:spPr>
          <a:xfrm>
            <a:off x="344659" y="1020763"/>
            <a:ext cx="8556625" cy="5472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Cost: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If the relations sorted, then just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</a:t>
            </a:r>
            <a:r>
              <a:rPr baseline="-25000" lang="en-US" sz="2000"/>
              <a:t>r</a:t>
            </a:r>
            <a:r>
              <a:rPr lang="en-US" sz="2000"/>
              <a:t> + b</a:t>
            </a:r>
            <a:r>
              <a:rPr baseline="-25000" lang="en-US" sz="2000"/>
              <a:t>s</a:t>
            </a:r>
            <a:r>
              <a:rPr lang="en-US" sz="2000"/>
              <a:t> block transfers, some seeks depending on memory size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What if not sorted?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Then sort the relations first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 many cases, still very good performance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Typically comparable to hash join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Observation: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The final join result will also be sorted on </a:t>
            </a:r>
            <a:r>
              <a:rPr i="1" lang="en-US" sz="2400"/>
              <a:t>a1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This might make further operations easier to do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E.g., duplicate elimination</a:t>
            </a:r>
            <a:endParaRPr/>
          </a:p>
        </p:txBody>
      </p:sp>
      <p:sp>
        <p:nvSpPr>
          <p:cNvPr id="637" name="Google Shape;637;p7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2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Joins: Summary</a:t>
            </a:r>
            <a:endParaRPr/>
          </a:p>
        </p:txBody>
      </p:sp>
      <p:sp>
        <p:nvSpPr>
          <p:cNvPr id="643" name="Google Shape;643;p72"/>
          <p:cNvSpPr txBox="1"/>
          <p:nvPr>
            <p:ph idx="1" type="body"/>
          </p:nvPr>
        </p:nvSpPr>
        <p:spPr>
          <a:xfrm>
            <a:off x="302455" y="1020763"/>
            <a:ext cx="8556625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Block Nested-loops join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Can always be applied irrespective of the join condition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Index Nested-loops join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Only applies if an appropriate index exists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Hash joins – only for equi-joins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Join algorithm of choice when the relations are large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Hybrid hash join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An optimization on hash join that is always implemented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Sort-merge join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Very commonly used – especially since relations are typically sorted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Sorted results commonly desired at the output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To answer group by queries, for duplicate elimination, because of ASC/DSC </a:t>
            </a:r>
            <a:endParaRPr/>
          </a:p>
        </p:txBody>
      </p:sp>
      <p:sp>
        <p:nvSpPr>
          <p:cNvPr id="644" name="Google Shape;644;p7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Query Processing</a:t>
            </a:r>
            <a:endParaRPr/>
          </a:p>
        </p:txBody>
      </p:sp>
      <p:sp>
        <p:nvSpPr>
          <p:cNvPr id="650" name="Google Shape;650;p7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Selection operation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Join operators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>
                <a:solidFill>
                  <a:srgbClr val="FF0000"/>
                </a:solidFill>
              </a:rPr>
              <a:t>Sorting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Other operators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Putting it all together… </a:t>
            </a:r>
            <a:endParaRPr/>
          </a:p>
        </p:txBody>
      </p:sp>
      <p:sp>
        <p:nvSpPr>
          <p:cNvPr id="651" name="Google Shape;651;p7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lang="en-US" sz="3759"/>
              <a:t>How Important is Memory Hierarchy?</a:t>
            </a:r>
            <a:endParaRPr sz="3759"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228600" y="854075"/>
            <a:ext cx="86868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Trade-offs shifted drastically over last 10-15 years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Innovations: f</a:t>
            </a:r>
            <a:r>
              <a:rPr lang="en-US" sz="2400"/>
              <a:t>ast network, SSDs, and large memories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However, the volume of data is growing quite rapidly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O</a:t>
            </a:r>
            <a:r>
              <a:rPr b="1" lang="en-US" sz="2800"/>
              <a:t>bservations</a:t>
            </a:r>
            <a:r>
              <a:rPr lang="en-US" sz="2800"/>
              <a:t>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Cheaper to access another computer’s memory through network than accessing your own disk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Cache is playing more and more important role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In-memory DBs: e</a:t>
            </a:r>
            <a:r>
              <a:rPr lang="en-US" sz="2400"/>
              <a:t>nough memory that data often fits in memory of a cluster of machines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“Disk” considerations less important</a:t>
            </a:r>
            <a:endParaRPr/>
          </a:p>
          <a:p>
            <a:pPr indent="-228600" lvl="2" marL="114300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Still: disks are where most of the data lives today</a:t>
            </a:r>
            <a:endParaRPr/>
          </a:p>
          <a:p>
            <a:pPr indent="-3810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Similar reasoning for </a:t>
            </a:r>
            <a:r>
              <a:rPr lang="en-US" sz="2400"/>
              <a:t>required </a:t>
            </a:r>
            <a:r>
              <a:rPr lang="en-US" sz="2400"/>
              <a:t>algorithms</a:t>
            </a:r>
            <a:endParaRPr/>
          </a:p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Sorting</a:t>
            </a:r>
            <a:endParaRPr/>
          </a:p>
        </p:txBody>
      </p:sp>
      <p:sp>
        <p:nvSpPr>
          <p:cNvPr id="657" name="Google Shape;657;p74"/>
          <p:cNvSpPr txBox="1"/>
          <p:nvPr>
            <p:ph idx="1" type="body"/>
          </p:nvPr>
        </p:nvSpPr>
        <p:spPr>
          <a:xfrm>
            <a:off x="457200" y="1017562"/>
            <a:ext cx="8229600" cy="5032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Commonly required for many operations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Duplicate elimination, group by’s, sort-merge join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Queries may have ASC or DSC in the query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One option: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Read the lowest level of the index</a:t>
            </a:r>
            <a:endParaRPr/>
          </a:p>
          <a:p>
            <a:pPr indent="-228600" lvl="2" marL="11430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May be enough in many cases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But if relation not sorted, this leads to too many random accesses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If relation small enough…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Read in memory, use quick sort (qsort() in C)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What if relation too large to fit in memory ?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>
                <a:solidFill>
                  <a:srgbClr val="FF0000"/>
                </a:solidFill>
              </a:rPr>
              <a:t>External sort-merge</a:t>
            </a:r>
            <a:endParaRPr/>
          </a:p>
        </p:txBody>
      </p:sp>
      <p:sp>
        <p:nvSpPr>
          <p:cNvPr id="658" name="Google Shape;658;p7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5"/>
          <p:cNvSpPr txBox="1"/>
          <p:nvPr>
            <p:ph type="title"/>
          </p:nvPr>
        </p:nvSpPr>
        <p:spPr>
          <a:xfrm>
            <a:off x="152400" y="307145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External sort-merge</a:t>
            </a:r>
            <a:endParaRPr/>
          </a:p>
        </p:txBody>
      </p:sp>
      <p:sp>
        <p:nvSpPr>
          <p:cNvPr id="664" name="Google Shape;664;p75"/>
          <p:cNvSpPr txBox="1"/>
          <p:nvPr>
            <p:ph idx="1" type="body"/>
          </p:nvPr>
        </p:nvSpPr>
        <p:spPr>
          <a:xfrm>
            <a:off x="457200" y="1226546"/>
            <a:ext cx="8229600" cy="5032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Divide and Conquer !!</a:t>
            </a:r>
            <a:endParaRPr/>
          </a:p>
          <a:p>
            <a:pPr indent="-120650" lvl="2" marL="11430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Let </a:t>
            </a:r>
            <a:r>
              <a:rPr i="1" lang="en-US" sz="2400"/>
              <a:t>M </a:t>
            </a:r>
            <a:r>
              <a:rPr lang="en-US" sz="2400"/>
              <a:t>denote the memory size (in blocks)</a:t>
            </a:r>
            <a:endParaRPr/>
          </a:p>
          <a:p>
            <a:pPr indent="-120650" lvl="2" marL="11430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Phase 1: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Read first M blocks of relation, sort, and write it to disk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Read the next M blocks, sort, and write to disk …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Say we have to do this “N” times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Result: </a:t>
            </a:r>
            <a:r>
              <a:rPr i="1" lang="en-US" sz="2000"/>
              <a:t>N </a:t>
            </a:r>
            <a:r>
              <a:rPr lang="en-US" sz="2000"/>
              <a:t>sorted runs of size </a:t>
            </a:r>
            <a:r>
              <a:rPr i="1" lang="en-US" sz="2000"/>
              <a:t>M </a:t>
            </a:r>
            <a:r>
              <a:rPr lang="en-US" sz="2000"/>
              <a:t>blocks each</a:t>
            </a:r>
            <a:endParaRPr/>
          </a:p>
          <a:p>
            <a:pPr indent="-120650" lvl="2" marL="11430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Phase 2: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Merge the </a:t>
            </a:r>
            <a:r>
              <a:rPr i="1" lang="en-US" sz="2000"/>
              <a:t>N </a:t>
            </a:r>
            <a:r>
              <a:rPr lang="en-US" sz="2000"/>
              <a:t>runs (</a:t>
            </a:r>
            <a:r>
              <a:rPr i="1" lang="en-US" sz="2000"/>
              <a:t>N-way merge)</a:t>
            </a:r>
            <a:endParaRPr sz="20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Can do it in one shot if </a:t>
            </a:r>
            <a:r>
              <a:rPr i="1" lang="en-US" sz="2000"/>
              <a:t>N &lt; M</a:t>
            </a:r>
            <a:endParaRPr/>
          </a:p>
        </p:txBody>
      </p:sp>
      <p:sp>
        <p:nvSpPr>
          <p:cNvPr id="665" name="Google Shape;665;p75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6"/>
          <p:cNvSpPr txBox="1"/>
          <p:nvPr>
            <p:ph type="title"/>
          </p:nvPr>
        </p:nvSpPr>
        <p:spPr>
          <a:xfrm>
            <a:off x="152400" y="264942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External sort-merge</a:t>
            </a:r>
            <a:endParaRPr/>
          </a:p>
        </p:txBody>
      </p:sp>
      <p:sp>
        <p:nvSpPr>
          <p:cNvPr id="671" name="Google Shape;671;p76"/>
          <p:cNvSpPr txBox="1"/>
          <p:nvPr>
            <p:ph idx="1" type="body"/>
          </p:nvPr>
        </p:nvSpPr>
        <p:spPr>
          <a:xfrm>
            <a:off x="457200" y="1087901"/>
            <a:ext cx="8229600" cy="5032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Phase 1: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Create </a:t>
            </a:r>
            <a:r>
              <a:rPr i="1" lang="en-US" sz="2000"/>
              <a:t>sorted runs of size M </a:t>
            </a:r>
            <a:r>
              <a:rPr lang="en-US" sz="2000"/>
              <a:t>each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Result: </a:t>
            </a:r>
            <a:r>
              <a:rPr i="1" lang="en-US" sz="2000"/>
              <a:t>N </a:t>
            </a:r>
            <a:r>
              <a:rPr lang="en-US" sz="2000"/>
              <a:t>sorted runs of size </a:t>
            </a:r>
            <a:r>
              <a:rPr i="1" lang="en-US" sz="2000"/>
              <a:t>M </a:t>
            </a:r>
            <a:r>
              <a:rPr lang="en-US" sz="2000"/>
              <a:t>blocks each</a:t>
            </a:r>
            <a:endParaRPr/>
          </a:p>
          <a:p>
            <a:pPr indent="-120650" lvl="2" marL="11430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Phase 2: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Merge the </a:t>
            </a:r>
            <a:r>
              <a:rPr i="1" lang="en-US" sz="2000"/>
              <a:t>N </a:t>
            </a:r>
            <a:r>
              <a:rPr lang="en-US" sz="2000"/>
              <a:t>runs (</a:t>
            </a:r>
            <a:r>
              <a:rPr i="1" lang="en-US" sz="2000"/>
              <a:t>N-way merge)</a:t>
            </a:r>
            <a:endParaRPr sz="20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Can do it in one shot if </a:t>
            </a:r>
            <a:r>
              <a:rPr i="1" lang="en-US" sz="2000"/>
              <a:t>N &lt; M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What if </a:t>
            </a:r>
            <a:r>
              <a:rPr i="1" lang="en-US" sz="2400"/>
              <a:t>N &gt; M ?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 it recursively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Not expected to happen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If </a:t>
            </a:r>
            <a:r>
              <a:rPr i="1" lang="en-US" sz="2000"/>
              <a:t>M = </a:t>
            </a:r>
            <a:r>
              <a:rPr lang="en-US" sz="2000"/>
              <a:t>1000 blocks = 4MB  (assuming blocks of 4KB each)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Can sort: 4000MB = 4GB of data </a:t>
            </a:r>
            <a:endParaRPr/>
          </a:p>
        </p:txBody>
      </p:sp>
      <p:sp>
        <p:nvSpPr>
          <p:cNvPr id="672" name="Google Shape;672;p7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7"/>
          <p:cNvSpPr txBox="1"/>
          <p:nvPr>
            <p:ph type="title"/>
          </p:nvPr>
        </p:nvSpPr>
        <p:spPr>
          <a:xfrm>
            <a:off x="0" y="269022"/>
            <a:ext cx="781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/>
              <a:t>Example: External Sorting Using Sort-Merge</a:t>
            </a:r>
            <a:endParaRPr/>
          </a:p>
        </p:txBody>
      </p:sp>
      <p:pic>
        <p:nvPicPr>
          <p:cNvPr id="678" name="Google Shape;678;p77"/>
          <p:cNvPicPr preferRelativeResize="0"/>
          <p:nvPr/>
        </p:nvPicPr>
        <p:blipFill rotWithShape="1">
          <a:blip r:embed="rId3">
            <a:alphaModFix/>
          </a:blip>
          <a:srcRect b="3021" l="16736" r="18828" t="2557"/>
          <a:stretch/>
        </p:blipFill>
        <p:spPr>
          <a:xfrm>
            <a:off x="1752600" y="920750"/>
            <a:ext cx="5070475" cy="5572125"/>
          </a:xfrm>
          <a:prstGeom prst="rect">
            <a:avLst/>
          </a:prstGeom>
          <a:noFill/>
          <a:ln cap="flat" cmpd="tri" w="762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79" name="Google Shape;679;p7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External Merge Sort (Cont.)</a:t>
            </a:r>
            <a:endParaRPr/>
          </a:p>
        </p:txBody>
      </p:sp>
      <p:sp>
        <p:nvSpPr>
          <p:cNvPr id="685" name="Google Shape;685;p78"/>
          <p:cNvSpPr txBox="1"/>
          <p:nvPr>
            <p:ph idx="1" type="body"/>
          </p:nvPr>
        </p:nvSpPr>
        <p:spPr>
          <a:xfrm>
            <a:off x="152400" y="1060939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Cost analysis: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Total number of merge passes required: ⎡log</a:t>
            </a:r>
            <a:r>
              <a:rPr baseline="-25000" i="1" lang="en-US" sz="2400"/>
              <a:t>M</a:t>
            </a:r>
            <a:r>
              <a:rPr baseline="-25000" lang="en-US" sz="2400"/>
              <a:t>–1</a:t>
            </a:r>
            <a:r>
              <a:rPr lang="en-US" sz="2400"/>
              <a:t>(</a:t>
            </a:r>
            <a:r>
              <a:rPr i="1" lang="en-US" sz="2400"/>
              <a:t>b</a:t>
            </a:r>
            <a:r>
              <a:rPr baseline="-25000" i="1" lang="en-US" sz="2400"/>
              <a:t>r</a:t>
            </a:r>
            <a:r>
              <a:rPr i="1" lang="en-US" sz="2400"/>
              <a:t>/M)</a:t>
            </a:r>
            <a:r>
              <a:rPr lang="en-US" sz="2400"/>
              <a:t>⎤.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Disk accesses for initial run creation as well as in each pass is 2</a:t>
            </a:r>
            <a:r>
              <a:rPr i="1" lang="en-US" sz="2400"/>
              <a:t>b</a:t>
            </a:r>
            <a:r>
              <a:rPr baseline="-25000" i="1" lang="en-US" sz="2400"/>
              <a:t>r</a:t>
            </a:r>
            <a:endParaRPr sz="2400"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for final pass, we don’t count write cost </a:t>
            </a:r>
            <a:endParaRPr/>
          </a:p>
          <a:p>
            <a:pPr indent="-228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/>
              <a:t>we ignore final write cost for all operations since the output of an operation may be sent to the parent operation without being written to disk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Thus total number of disk accesses for external sorting: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	</a:t>
            </a:r>
            <a:r>
              <a:rPr lang="en-US" sz="2000"/>
              <a:t>	</a:t>
            </a:r>
            <a:r>
              <a:rPr i="1" lang="en-US" sz="2000"/>
              <a:t>b</a:t>
            </a:r>
            <a:r>
              <a:rPr baseline="-25000" i="1" lang="en-US" sz="2000"/>
              <a:t>r </a:t>
            </a:r>
            <a:r>
              <a:rPr i="1" lang="en-US" sz="2000"/>
              <a:t>( 2 </a:t>
            </a:r>
            <a:r>
              <a:rPr lang="en-US" sz="2000"/>
              <a:t>⎡log</a:t>
            </a:r>
            <a:r>
              <a:rPr baseline="-25000" i="1" lang="en-US" sz="2000"/>
              <a:t>M</a:t>
            </a:r>
            <a:r>
              <a:rPr baseline="-25000" lang="en-US" sz="2000"/>
              <a:t>–1</a:t>
            </a:r>
            <a:r>
              <a:rPr lang="en-US" sz="2000"/>
              <a:t>(</a:t>
            </a:r>
            <a:r>
              <a:rPr i="1" lang="en-US" sz="2000"/>
              <a:t>b</a:t>
            </a:r>
            <a:r>
              <a:rPr baseline="-25000" i="1" lang="en-US" sz="2000"/>
              <a:t>r </a:t>
            </a:r>
            <a:r>
              <a:rPr i="1" lang="en-US" sz="2000"/>
              <a:t>/ M)</a:t>
            </a:r>
            <a:r>
              <a:rPr lang="en-US" sz="2000"/>
              <a:t>⎤ + 1)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686" name="Google Shape;686;p7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Query Processing</a:t>
            </a:r>
            <a:endParaRPr/>
          </a:p>
        </p:txBody>
      </p:sp>
      <p:sp>
        <p:nvSpPr>
          <p:cNvPr id="692" name="Google Shape;692;p7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Overview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Selection operation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Join operators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Sorting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>
                <a:solidFill>
                  <a:srgbClr val="FF0000"/>
                </a:solidFill>
              </a:rPr>
              <a:t>Other operators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Putting it all together… </a:t>
            </a:r>
            <a:endParaRPr/>
          </a:p>
        </p:txBody>
      </p:sp>
      <p:sp>
        <p:nvSpPr>
          <p:cNvPr id="693" name="Google Shape;693;p79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0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Group By and Aggregation</a:t>
            </a:r>
            <a:endParaRPr/>
          </a:p>
        </p:txBody>
      </p:sp>
      <p:sp>
        <p:nvSpPr>
          <p:cNvPr id="699" name="Google Shape;699;p80"/>
          <p:cNvSpPr txBox="1"/>
          <p:nvPr>
            <p:ph idx="1" type="body"/>
          </p:nvPr>
        </p:nvSpPr>
        <p:spPr>
          <a:xfrm>
            <a:off x="457200" y="1524000"/>
            <a:ext cx="8556625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rPr i="1" lang="en-US" sz="2500"/>
              <a:t>select a, count(b) 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rPr i="1" lang="en-US" sz="2500"/>
              <a:t>from R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rPr i="1" lang="en-US" sz="2500"/>
              <a:t>group by a;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t/>
            </a:r>
            <a:endParaRPr i="1" sz="2500"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Hash-based algorithm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Steps: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/>
              <a:t>Create a hash table on </a:t>
            </a:r>
            <a:r>
              <a:rPr i="1" lang="en-US" sz="2100"/>
              <a:t>a, </a:t>
            </a:r>
            <a:r>
              <a:rPr lang="en-US" sz="2100"/>
              <a:t>and keep the </a:t>
            </a:r>
            <a:r>
              <a:rPr i="1" lang="en-US" sz="2100"/>
              <a:t>count(b) so far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/>
              <a:t>Read </a:t>
            </a:r>
            <a:r>
              <a:rPr i="1" lang="en-US" sz="2100"/>
              <a:t>R </a:t>
            </a:r>
            <a:r>
              <a:rPr lang="en-US" sz="2100"/>
              <a:t>tuples one by one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/>
              <a:t>For a new </a:t>
            </a:r>
            <a:r>
              <a:rPr i="1" lang="en-US" sz="2100"/>
              <a:t>R tuple, “r”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Check if </a:t>
            </a:r>
            <a:r>
              <a:rPr i="1" lang="en-US" sz="2000"/>
              <a:t>r.a </a:t>
            </a:r>
            <a:r>
              <a:rPr lang="en-US" sz="2000"/>
              <a:t>exists in the hash table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If yes, increment the count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If not, insert a new value</a:t>
            </a:r>
            <a:endParaRPr/>
          </a:p>
        </p:txBody>
      </p:sp>
      <p:sp>
        <p:nvSpPr>
          <p:cNvPr id="700" name="Google Shape;700;p8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1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Group By and Aggregation</a:t>
            </a:r>
            <a:endParaRPr/>
          </a:p>
        </p:txBody>
      </p:sp>
      <p:sp>
        <p:nvSpPr>
          <p:cNvPr id="706" name="Google Shape;706;p81"/>
          <p:cNvSpPr txBox="1"/>
          <p:nvPr>
            <p:ph idx="1" type="body"/>
          </p:nvPr>
        </p:nvSpPr>
        <p:spPr>
          <a:xfrm>
            <a:off x="457200" y="1524000"/>
            <a:ext cx="8556625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rPr i="1" lang="en-US" sz="2500"/>
              <a:t>select a, count(b) 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rPr i="1" lang="en-US" sz="2500"/>
              <a:t>from R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rPr i="1" lang="en-US" sz="2500"/>
              <a:t>group by a;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t/>
            </a:r>
            <a:endParaRPr i="1" sz="2500"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Sort-based algorithm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Steps: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/>
              <a:t>Sort </a:t>
            </a:r>
            <a:r>
              <a:rPr i="1" lang="en-US" sz="2100"/>
              <a:t>R </a:t>
            </a:r>
            <a:r>
              <a:rPr lang="en-US" sz="2100"/>
              <a:t>on </a:t>
            </a:r>
            <a:r>
              <a:rPr i="1" lang="en-US" sz="2100"/>
              <a:t>a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/>
              <a:t>Now all tuples in a single group are contigous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/>
              <a:t>Read tuples of </a:t>
            </a:r>
            <a:r>
              <a:rPr i="1" lang="en-US" sz="2100"/>
              <a:t>R (sorted) </a:t>
            </a:r>
            <a:r>
              <a:rPr lang="en-US" sz="2100"/>
              <a:t>one by one and compute the aggregates</a:t>
            </a:r>
            <a:endParaRPr/>
          </a:p>
        </p:txBody>
      </p:sp>
      <p:sp>
        <p:nvSpPr>
          <p:cNvPr id="707" name="Google Shape;707;p8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2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Group By and Aggregation</a:t>
            </a:r>
            <a:endParaRPr/>
          </a:p>
        </p:txBody>
      </p:sp>
      <p:sp>
        <p:nvSpPr>
          <p:cNvPr id="713" name="Google Shape;713;p82"/>
          <p:cNvSpPr txBox="1"/>
          <p:nvPr>
            <p:ph idx="1" type="body"/>
          </p:nvPr>
        </p:nvSpPr>
        <p:spPr>
          <a:xfrm>
            <a:off x="179917" y="1524000"/>
            <a:ext cx="8964083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i="1" lang="en-US" sz="2000"/>
              <a:t>select a, AGGR(b)  from R group by a;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i="1" sz="2000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sum(), count(), min(), max(): only need to maintain one value per group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Called “distributive”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average() : need to maintain the “sum” and “count” per group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Called “algebraic”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stddev(): algebraic, but need to maintain some more state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median(): can do efficiently with sort, but need two passes (called “holistic”)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First to find the number of tuples in each group, and then to find the median tuple in each group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count(distinct b): must do duplicate elimination before the count</a:t>
            </a:r>
            <a:r>
              <a:rPr lang="en-US" sz="1600"/>
              <a:t> </a:t>
            </a:r>
            <a:endParaRPr/>
          </a:p>
        </p:txBody>
      </p:sp>
      <p:sp>
        <p:nvSpPr>
          <p:cNvPr id="714" name="Google Shape;714;p8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3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Duplicate Elimination</a:t>
            </a:r>
            <a:endParaRPr/>
          </a:p>
        </p:txBody>
      </p:sp>
      <p:sp>
        <p:nvSpPr>
          <p:cNvPr id="720" name="Google Shape;720;p83"/>
          <p:cNvSpPr txBox="1"/>
          <p:nvPr>
            <p:ph idx="1" type="body"/>
          </p:nvPr>
        </p:nvSpPr>
        <p:spPr>
          <a:xfrm>
            <a:off x="358726" y="1020762"/>
            <a:ext cx="8556625" cy="5253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i="1" lang="en-US" sz="2100"/>
              <a:t>select distinct a 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rPr i="1" lang="en-US" sz="2100"/>
              <a:t>from R 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t/>
            </a:r>
            <a:endParaRPr i="1" sz="2100"/>
          </a:p>
          <a:p>
            <a:pPr indent="-342900" lvl="0" marL="342900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Best done using sorting – Can also be done using hashing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Steps:	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Sort the relation </a:t>
            </a:r>
            <a:r>
              <a:rPr i="1" lang="en-US" sz="2000"/>
              <a:t>R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Read tuples of </a:t>
            </a:r>
            <a:r>
              <a:rPr i="1" lang="en-US" sz="2000"/>
              <a:t>R </a:t>
            </a:r>
            <a:r>
              <a:rPr lang="en-US" sz="2000"/>
              <a:t>in sorted order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prev = null;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for each tuple </a:t>
            </a:r>
            <a:r>
              <a:rPr i="1" lang="en-US" sz="2000"/>
              <a:t>r </a:t>
            </a:r>
            <a:r>
              <a:rPr lang="en-US" sz="2000"/>
              <a:t>in </a:t>
            </a:r>
            <a:r>
              <a:rPr i="1" lang="en-US" sz="2000"/>
              <a:t>R (sorted)</a:t>
            </a:r>
            <a:endParaRPr/>
          </a:p>
          <a:p>
            <a:pPr indent="-228600" lvl="2" marL="11430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if </a:t>
            </a:r>
            <a:r>
              <a:rPr i="1" lang="en-US" sz="1900"/>
              <a:t>r != prev </a:t>
            </a:r>
            <a:r>
              <a:rPr lang="en-US" sz="1900"/>
              <a:t>then</a:t>
            </a:r>
            <a:endParaRPr/>
          </a:p>
          <a:p>
            <a:pPr indent="-228600" lvl="3" marL="1600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Output   </a:t>
            </a:r>
            <a:r>
              <a:rPr i="1" lang="en-US" sz="1600"/>
              <a:t>r</a:t>
            </a:r>
            <a:endParaRPr/>
          </a:p>
          <a:p>
            <a:pPr indent="-228600" lvl="3" marL="1600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i="1" lang="en-US" sz="1600"/>
              <a:t>prev  =  r</a:t>
            </a:r>
            <a:endParaRPr/>
          </a:p>
          <a:p>
            <a:pPr indent="-228600" lvl="2" marL="11430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else</a:t>
            </a:r>
            <a:endParaRPr/>
          </a:p>
          <a:p>
            <a:pPr indent="-228600" lvl="3" marL="1600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Skip </a:t>
            </a:r>
            <a:r>
              <a:rPr i="1" lang="en-US" sz="1600"/>
              <a:t>r</a:t>
            </a:r>
            <a:endParaRPr sz="16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721" name="Google Shape;721;p8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Storage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Physical storage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Storage Hierarchy</a:t>
            </a:r>
            <a:endParaRPr/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</a:pPr>
            <a:r>
              <a:rPr b="1" lang="en-US">
                <a:solidFill>
                  <a:schemeClr val="accent2"/>
                </a:solidFill>
              </a:rPr>
              <a:t>Magnetic disks / SSD</a:t>
            </a:r>
            <a:endParaRPr b="1">
              <a:solidFill>
                <a:schemeClr val="accent2"/>
              </a:solidFill>
            </a:endParaRPr>
          </a:p>
          <a:p>
            <a:pPr indent="-228600" lvl="2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RAID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Logical storage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Query Processing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Transactions</a:t>
            </a:r>
            <a:endParaRPr/>
          </a:p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4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Set operations</a:t>
            </a:r>
            <a:endParaRPr/>
          </a:p>
        </p:txBody>
      </p:sp>
      <p:sp>
        <p:nvSpPr>
          <p:cNvPr id="727" name="Google Shape;727;p84"/>
          <p:cNvSpPr txBox="1"/>
          <p:nvPr>
            <p:ph idx="1" type="body"/>
          </p:nvPr>
        </p:nvSpPr>
        <p:spPr>
          <a:xfrm>
            <a:off x="457200" y="1158240"/>
            <a:ext cx="8556625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rPr i="1" lang="en-US" sz="2500"/>
              <a:t>(select * from R) union (select * from S) ;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rPr i="1" lang="en-US" sz="2500"/>
              <a:t>(select * from R) intersect (select * from S) 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rPr i="1" lang="en-US" sz="2500"/>
              <a:t>(select * from R) union all (select * from S) ;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rPr i="1" lang="en-US" sz="2500"/>
              <a:t>(select * from R) intersect all (select * from S) 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t/>
            </a:r>
            <a:endParaRPr i="1" sz="2500"/>
          </a:p>
          <a:p>
            <a:pPr indent="-342900" lvl="0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500"/>
              <a:buChar char="•"/>
            </a:pPr>
            <a:r>
              <a:rPr lang="en-US" sz="2500">
                <a:solidFill>
                  <a:srgbClr val="FF0000"/>
                </a:solidFill>
              </a:rPr>
              <a:t>Remember the rules about duplicates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“union all”: just append the tuples of </a:t>
            </a:r>
            <a:r>
              <a:rPr i="1" lang="en-US" sz="2500"/>
              <a:t>R and S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i="1" lang="en-US" sz="2500"/>
              <a:t>“</a:t>
            </a:r>
            <a:r>
              <a:rPr lang="en-US" sz="2500"/>
              <a:t>union”: append the tuples of </a:t>
            </a:r>
            <a:r>
              <a:rPr i="1" lang="en-US" sz="2500"/>
              <a:t>R and S, and do duplicate elimination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i="1" lang="en-US" sz="2500"/>
              <a:t>“intersection”</a:t>
            </a:r>
            <a:r>
              <a:rPr lang="en-US" sz="2500"/>
              <a:t>: similar to joins</a:t>
            </a:r>
            <a:endParaRPr/>
          </a:p>
          <a:p>
            <a:pPr indent="-285750" lvl="1" marL="74295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/>
              <a:t>Find tuples of R and S that are identical on all attributes</a:t>
            </a:r>
            <a:endParaRPr/>
          </a:p>
          <a:p>
            <a:pPr indent="-285750" lvl="1" marL="74295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/>
              <a:t>Can use </a:t>
            </a:r>
            <a:r>
              <a:rPr i="1" lang="en-US" sz="2100"/>
              <a:t>hash-based or sort-based algorithm</a:t>
            </a:r>
            <a:endParaRPr sz="2100"/>
          </a:p>
          <a:p>
            <a:pPr indent="-184150" lvl="0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t/>
            </a:r>
            <a:endParaRPr sz="2500"/>
          </a:p>
        </p:txBody>
      </p:sp>
      <p:sp>
        <p:nvSpPr>
          <p:cNvPr id="728" name="Google Shape;728;p84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Query Processing</a:t>
            </a:r>
            <a:endParaRPr/>
          </a:p>
        </p:txBody>
      </p:sp>
      <p:sp>
        <p:nvSpPr>
          <p:cNvPr id="734" name="Google Shape;734;p8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Overview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Selection operation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Join operators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Sorting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Other operators</a:t>
            </a:r>
            <a:endParaRPr>
              <a:solidFill>
                <a:srgbClr val="FF0000"/>
              </a:solidFill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>
                <a:solidFill>
                  <a:srgbClr val="FF0000"/>
                </a:solidFill>
              </a:rPr>
              <a:t>Putting it all together…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735" name="Google Shape;735;p85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6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Evaluation of Expressions</a:t>
            </a:r>
            <a:endParaRPr/>
          </a:p>
        </p:txBody>
      </p:sp>
      <p:sp>
        <p:nvSpPr>
          <p:cNvPr id="741" name="Google Shape;741;p86"/>
          <p:cNvSpPr txBox="1"/>
          <p:nvPr>
            <p:ph idx="1" type="body"/>
          </p:nvPr>
        </p:nvSpPr>
        <p:spPr>
          <a:xfrm>
            <a:off x="457200" y="4435475"/>
            <a:ext cx="85566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Two options:</a:t>
            </a:r>
            <a:endParaRPr/>
          </a:p>
          <a:p>
            <a:pPr indent="-285750" lvl="1" marL="74295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</a:pPr>
            <a:r>
              <a:rPr lang="en-US" sz="2700"/>
              <a:t>Materialization</a:t>
            </a:r>
            <a:endParaRPr/>
          </a:p>
          <a:p>
            <a:pPr indent="-285750" lvl="1" marL="74295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</a:pPr>
            <a:r>
              <a:rPr lang="en-US" sz="2700"/>
              <a:t>Pipelining</a:t>
            </a:r>
            <a:endParaRPr/>
          </a:p>
        </p:txBody>
      </p:sp>
      <p:pic>
        <p:nvPicPr>
          <p:cNvPr id="742" name="Google Shape;742;p86"/>
          <p:cNvPicPr preferRelativeResize="0"/>
          <p:nvPr/>
        </p:nvPicPr>
        <p:blipFill rotWithShape="1">
          <a:blip r:embed="rId3">
            <a:alphaModFix/>
          </a:blip>
          <a:srcRect b="9809" l="421" r="629" t="8969"/>
          <a:stretch/>
        </p:blipFill>
        <p:spPr>
          <a:xfrm>
            <a:off x="3815617" y="1373188"/>
            <a:ext cx="4300538" cy="2647950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43" name="Google Shape;743;p86"/>
          <p:cNvSpPr txBox="1"/>
          <p:nvPr/>
        </p:nvSpPr>
        <p:spPr>
          <a:xfrm>
            <a:off x="351692" y="1771650"/>
            <a:ext cx="294640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customer-name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account a, customer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a.SSN = c.SSN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a.balance &lt; 2500</a:t>
            </a:r>
            <a:endParaRPr/>
          </a:p>
        </p:txBody>
      </p:sp>
      <p:sp>
        <p:nvSpPr>
          <p:cNvPr id="744" name="Google Shape;744;p8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7"/>
          <p:cNvSpPr txBox="1"/>
          <p:nvPr>
            <p:ph type="title"/>
          </p:nvPr>
        </p:nvSpPr>
        <p:spPr>
          <a:xfrm>
            <a:off x="457200" y="0"/>
            <a:ext cx="7543800" cy="1020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Evaluation of Expressions</a:t>
            </a:r>
            <a:endParaRPr/>
          </a:p>
        </p:txBody>
      </p:sp>
      <p:sp>
        <p:nvSpPr>
          <p:cNvPr id="750" name="Google Shape;750;p87"/>
          <p:cNvSpPr txBox="1"/>
          <p:nvPr>
            <p:ph idx="1" type="body"/>
          </p:nvPr>
        </p:nvSpPr>
        <p:spPr>
          <a:xfrm>
            <a:off x="457200" y="1280319"/>
            <a:ext cx="8556625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Materialization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Evaluate each expression separately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Store its result on disk in </a:t>
            </a:r>
            <a:r>
              <a:rPr i="1" lang="en-US"/>
              <a:t>temporary relations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Read it for next operation</a:t>
            </a:r>
            <a:endParaRPr/>
          </a:p>
          <a:p>
            <a:pPr indent="-177800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  <a:p>
            <a:pPr indent="-342900" lvl="0" marL="342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Pipelining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Evaluate multiple operators simultaneously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Skip the step of going to disk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Usually faster, but requires more memory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Also not always possible..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E.g., Sort-Merge Join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Harder to reason about</a:t>
            </a:r>
            <a:endParaRPr/>
          </a:p>
        </p:txBody>
      </p:sp>
      <p:sp>
        <p:nvSpPr>
          <p:cNvPr id="751" name="Google Shape;751;p8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Materialization</a:t>
            </a:r>
            <a:endParaRPr/>
          </a:p>
        </p:txBody>
      </p:sp>
      <p:sp>
        <p:nvSpPr>
          <p:cNvPr id="757" name="Google Shape;757;p88"/>
          <p:cNvSpPr txBox="1"/>
          <p:nvPr>
            <p:ph idx="1" type="body"/>
          </p:nvPr>
        </p:nvSpPr>
        <p:spPr>
          <a:xfrm>
            <a:off x="457200" y="998537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Materialized evaluation is always applicable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Cost of writing results to disk and reading them back can be quite high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Our cost formulas for operations ignore cost of writing results to disk, so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Overall cost  =  Sum of costs of individual operations + </a:t>
            </a:r>
            <a:br>
              <a:rPr lang="en-US" sz="2000"/>
            </a:br>
            <a:r>
              <a:rPr lang="en-US" sz="2000"/>
              <a:t>                         cost of writing intermediate results to disk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>
                <a:solidFill>
                  <a:schemeClr val="dk2"/>
                </a:solidFill>
              </a:rPr>
              <a:t>Double buffering</a:t>
            </a:r>
            <a:r>
              <a:rPr lang="en-US" sz="2800"/>
              <a:t>: use two output buffers for each operation, when one is full write it to disk, while the other is getting filled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overlap of disk writes with computation and reduces execution time</a:t>
            </a:r>
            <a:endParaRPr/>
          </a:p>
        </p:txBody>
      </p:sp>
      <p:sp>
        <p:nvSpPr>
          <p:cNvPr id="758" name="Google Shape;758;p8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Pipelining</a:t>
            </a:r>
            <a:endParaRPr/>
          </a:p>
        </p:txBody>
      </p:sp>
      <p:sp>
        <p:nvSpPr>
          <p:cNvPr id="764" name="Google Shape;764;p89"/>
          <p:cNvSpPr txBox="1"/>
          <p:nvPr>
            <p:ph idx="1" type="body"/>
          </p:nvPr>
        </p:nvSpPr>
        <p:spPr>
          <a:xfrm>
            <a:off x="397281" y="1049337"/>
            <a:ext cx="8349438" cy="5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Evaluate several operations simultaneously, passing the results of one operation on to the next.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E.g., in previous expression tree, don’t store result of</a:t>
            </a:r>
            <a:br>
              <a:rPr lang="en-US" sz="2000"/>
            </a:br>
            <a:br>
              <a:rPr lang="en-US" sz="2000"/>
            </a:br>
            <a:r>
              <a:rPr lang="en-US" sz="2000"/>
              <a:t> </a:t>
            </a:r>
            <a:endParaRPr/>
          </a:p>
          <a:p>
            <a:pPr indent="-285750" lvl="1" marL="74295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instead, pass tuples directly to the join..  Similarly, don’t store result of join, pass tuples directly to projection.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Much cheaper: no need to store a temporary relation to disk.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Requires higher amount of memory</a:t>
            </a:r>
            <a:endParaRPr/>
          </a:p>
          <a:p>
            <a:pPr indent="-285750" lvl="1" marL="74295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All operations are executing at the same time (say as processes)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Somewhat limited applicability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 “blocking” operation: An operation that has to consume entire input before it starts producing output tuples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765" name="Google Shape;76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445" y="2278616"/>
            <a:ext cx="2946400" cy="398462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9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Pipelining</a:t>
            </a:r>
            <a:endParaRPr/>
          </a:p>
        </p:txBody>
      </p:sp>
      <p:sp>
        <p:nvSpPr>
          <p:cNvPr id="772" name="Google Shape;772;p90"/>
          <p:cNvSpPr txBox="1"/>
          <p:nvPr>
            <p:ph idx="1" type="body"/>
          </p:nvPr>
        </p:nvSpPr>
        <p:spPr>
          <a:xfrm>
            <a:off x="397281" y="1049337"/>
            <a:ext cx="8349438" cy="5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Need operators that generate output tuples while receiving tuples from their inputs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Selection: Usually yes.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Sort: NO. The sort operation is blocking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Sort-merge join: The final (merge) phase can be pipelined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Hash join: The partitioning phase is blocking; the second phase can be pipelined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Aggregates: Typically no. Need to wait for the entire input before producing output 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However, there are tricks you can play here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Duplicate elimination: Since it requires sort, the final merge phase could be pipelined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Set operations: see duplicate elimination</a:t>
            </a:r>
            <a:endParaRPr sz="2000"/>
          </a:p>
        </p:txBody>
      </p:sp>
      <p:sp>
        <p:nvSpPr>
          <p:cNvPr id="773" name="Google Shape;773;p9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Transactions</a:t>
            </a:r>
            <a:endParaRPr/>
          </a:p>
        </p:txBody>
      </p:sp>
      <p:sp>
        <p:nvSpPr>
          <p:cNvPr id="779" name="Google Shape;779;p9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>
                <a:solidFill>
                  <a:srgbClr val="FF0000"/>
                </a:solidFill>
              </a:rPr>
              <a:t>Overview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Concurrency Control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Recovery</a:t>
            </a:r>
            <a:endParaRPr/>
          </a:p>
        </p:txBody>
      </p:sp>
      <p:sp>
        <p:nvSpPr>
          <p:cNvPr id="780" name="Google Shape;780;p9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786" name="Google Shape;786;p9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 u="sng"/>
              <a:t>Transaction</a:t>
            </a:r>
            <a:r>
              <a:rPr lang="en-US"/>
              <a:t>: A sequence of database actions enclosed within special tags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Properties: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b="1" i="1" lang="en-US">
                <a:solidFill>
                  <a:srgbClr val="FF0000"/>
                </a:solidFill>
              </a:rPr>
              <a:t>A</a:t>
            </a:r>
            <a:r>
              <a:rPr b="1" i="1" lang="en-US"/>
              <a:t>tomicity</a:t>
            </a:r>
            <a:r>
              <a:rPr lang="en-US"/>
              <a:t>: Entire transaction or nothing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b="1" i="1" lang="en-US">
                <a:solidFill>
                  <a:srgbClr val="FF0000"/>
                </a:solidFill>
              </a:rPr>
              <a:t>C</a:t>
            </a:r>
            <a:r>
              <a:rPr b="1" i="1" lang="en-US"/>
              <a:t>onsistency</a:t>
            </a:r>
            <a:r>
              <a:rPr lang="en-US"/>
              <a:t>: Transaction, executed completely, takes database from one consistent state to another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b="1" i="1" lang="en-US">
                <a:solidFill>
                  <a:srgbClr val="FF0000"/>
                </a:solidFill>
              </a:rPr>
              <a:t>I</a:t>
            </a:r>
            <a:r>
              <a:rPr b="1" i="1" lang="en-US"/>
              <a:t>solation</a:t>
            </a:r>
            <a:r>
              <a:rPr lang="en-US"/>
              <a:t>: Concurrent transactions </a:t>
            </a:r>
            <a:r>
              <a:rPr i="1" lang="en-US"/>
              <a:t>appear</a:t>
            </a:r>
            <a:r>
              <a:rPr lang="en-US"/>
              <a:t> to run in isolation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b="1" i="1" lang="en-US">
                <a:solidFill>
                  <a:srgbClr val="FF0000"/>
                </a:solidFill>
              </a:rPr>
              <a:t>D</a:t>
            </a:r>
            <a:r>
              <a:rPr b="1" i="1" lang="en-US"/>
              <a:t>urability</a:t>
            </a:r>
            <a:r>
              <a:rPr lang="en-US"/>
              <a:t>: Effects of committed transactions are not lost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Consistency: transaction programmer needs to guarantee that</a:t>
            </a:r>
            <a:endParaRPr/>
          </a:p>
          <a:p>
            <a:pPr indent="-228600" lvl="2" marL="1143000" rtl="0" algn="l">
              <a:lnSpc>
                <a:spcPct val="11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DBMS can do a few things, e.g., enforce constraints on the data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33333"/>
              <a:buChar char="•"/>
            </a:pPr>
            <a:r>
              <a:rPr lang="en-US"/>
              <a:t>Rest: DBMS guarantees</a:t>
            </a:r>
            <a:endParaRPr sz="2400"/>
          </a:p>
        </p:txBody>
      </p:sp>
      <p:sp>
        <p:nvSpPr>
          <p:cNvPr id="787" name="Google Shape;787;p9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Bank application example</a:t>
            </a:r>
            <a:endParaRPr/>
          </a:p>
        </p:txBody>
      </p:sp>
      <p:sp>
        <p:nvSpPr>
          <p:cNvPr id="793" name="Google Shape;793;p9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TODO</a:t>
            </a:r>
            <a:endParaRPr/>
          </a:p>
        </p:txBody>
      </p:sp>
      <p:sp>
        <p:nvSpPr>
          <p:cNvPr id="794" name="Google Shape;794;p9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Connecting disks to a server</a:t>
            </a:r>
            <a:endParaRPr/>
          </a:p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76200" y="914400"/>
            <a:ext cx="8839200" cy="553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b="1" lang="en-US">
                <a:solidFill>
                  <a:schemeClr val="accent2"/>
                </a:solidFill>
              </a:rPr>
              <a:t>Disks</a:t>
            </a:r>
            <a:r>
              <a:rPr lang="en-US"/>
              <a:t> (m</a:t>
            </a:r>
            <a:r>
              <a:rPr lang="en-US"/>
              <a:t>agnetic and SSDs) can be </a:t>
            </a:r>
            <a:r>
              <a:rPr b="1" lang="en-US">
                <a:solidFill>
                  <a:schemeClr val="accent2"/>
                </a:solidFill>
              </a:rPr>
              <a:t>connected to computer</a:t>
            </a:r>
            <a:r>
              <a:rPr lang="en-US"/>
              <a:t>: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directly through high-speed interconnection; or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through high-speed network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56250"/>
              <a:buChar char="-"/>
            </a:pPr>
            <a:r>
              <a:rPr b="1" lang="en-US">
                <a:solidFill>
                  <a:schemeClr val="accent3"/>
                </a:solidFill>
              </a:rPr>
              <a:t>Through a high-speed interconnection</a:t>
            </a:r>
            <a:endParaRPr b="1">
              <a:solidFill>
                <a:schemeClr val="accent3"/>
              </a:solidFill>
            </a:endParaRPr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Serial ATA (SATA)</a:t>
            </a:r>
            <a:endParaRPr/>
          </a:p>
          <a:p>
            <a:pPr indent="-30861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 sz="2800"/>
              <a:t>Serial Attached SCSI (SAS)</a:t>
            </a:r>
            <a:endParaRPr/>
          </a:p>
          <a:p>
            <a:pPr indent="-30861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 sz="2800"/>
              <a:t>NVMe (Non-volatile Memory Express)</a:t>
            </a:r>
            <a:endParaRPr/>
          </a:p>
          <a:p>
            <a:pPr indent="-30861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56250"/>
              <a:buChar char="-"/>
            </a:pPr>
            <a:r>
              <a:rPr b="1" lang="en-US">
                <a:solidFill>
                  <a:schemeClr val="accent1"/>
                </a:solidFill>
              </a:rPr>
              <a:t>Through high-speed networks</a:t>
            </a:r>
            <a:endParaRPr b="1">
              <a:solidFill>
                <a:schemeClr val="accent1"/>
              </a:solidFill>
            </a:endParaRPr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Storage Area Network (SAN)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ISCSI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Fiber Channel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InfiniBand</a:t>
            </a:r>
            <a:endParaRPr/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64285"/>
              <a:buChar char="-"/>
            </a:pPr>
            <a:r>
              <a:rPr b="1" lang="en-US">
                <a:solidFill>
                  <a:schemeClr val="accent4"/>
                </a:solidFill>
              </a:rPr>
              <a:t>Network Attached Storage (NAS)</a:t>
            </a:r>
            <a:endParaRPr b="1">
              <a:solidFill>
                <a:schemeClr val="accent4"/>
              </a:solidFill>
            </a:endParaRPr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Provides a file-system interface (e.g., NFS)</a:t>
            </a:r>
            <a:endParaRPr/>
          </a:p>
          <a:p>
            <a:pPr indent="-30861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Cloud storage</a:t>
            </a:r>
            <a:endParaRPr/>
          </a:p>
          <a:p>
            <a:pPr indent="-30861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n-US"/>
              <a:t>Data is stored in the cloud and accessed via an API</a:t>
            </a:r>
            <a:endParaRPr/>
          </a:p>
          <a:p>
            <a:pPr indent="-30861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n-US"/>
              <a:t>Object store</a:t>
            </a:r>
            <a:endParaRPr/>
          </a:p>
          <a:p>
            <a:pPr indent="-30861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n-US"/>
              <a:t>High latenc</a:t>
            </a:r>
            <a:r>
              <a:rPr lang="en-US"/>
              <a:t>y</a:t>
            </a:r>
            <a:endParaRPr/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How does..</a:t>
            </a:r>
            <a:endParaRPr/>
          </a:p>
        </p:txBody>
      </p:sp>
      <p:sp>
        <p:nvSpPr>
          <p:cNvPr id="800" name="Google Shape;800;p9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.. this relate to </a:t>
            </a:r>
            <a:r>
              <a:rPr i="1" lang="en-US" sz="2800"/>
              <a:t>queries </a:t>
            </a:r>
            <a:r>
              <a:rPr lang="en-US" sz="2800"/>
              <a:t>that we discussed 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Actual queries don’t update data, so </a:t>
            </a:r>
            <a:r>
              <a:rPr i="1" lang="en-US" sz="2400" u="sng"/>
              <a:t>durability</a:t>
            </a:r>
            <a:r>
              <a:rPr lang="en-US" sz="2400"/>
              <a:t> and </a:t>
            </a:r>
            <a:r>
              <a:rPr i="1" lang="en-US" sz="2400" u="sng"/>
              <a:t>consistency</a:t>
            </a:r>
            <a:r>
              <a:rPr lang="en-US" sz="2400"/>
              <a:t> not relevant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Would want </a:t>
            </a:r>
            <a:r>
              <a:rPr i="1" lang="en-US" sz="2400" u="sng"/>
              <a:t>concurrency</a:t>
            </a:r>
            <a:r>
              <a:rPr lang="en-US" sz="2400"/>
              <a:t>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Consider a query computing total balance at the end of the day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Would want </a:t>
            </a:r>
            <a:r>
              <a:rPr i="1" lang="en-US" sz="2400" u="sng"/>
              <a:t>isolation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What if somebody makes a </a:t>
            </a:r>
            <a:r>
              <a:rPr i="1" lang="en-US"/>
              <a:t>transfer</a:t>
            </a:r>
            <a:r>
              <a:rPr lang="en-US"/>
              <a:t> while we are computing the balance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>
                <a:solidFill>
                  <a:schemeClr val="dk2"/>
                </a:solidFill>
              </a:rPr>
              <a:t>Typically not guaranteed for such long-running queries</a:t>
            </a:r>
            <a:endParaRPr/>
          </a:p>
        </p:txBody>
      </p:sp>
      <p:sp>
        <p:nvSpPr>
          <p:cNvPr id="801" name="Google Shape;801;p9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Performance benchmark</a:t>
            </a:r>
            <a:endParaRPr/>
          </a:p>
        </p:txBody>
      </p:sp>
      <p:sp>
        <p:nvSpPr>
          <p:cNvPr id="807" name="Google Shape;807;p9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79730" lvl="0" marL="457200" rtl="0" algn="l">
              <a:spcBef>
                <a:spcPts val="480"/>
              </a:spcBef>
              <a:spcAft>
                <a:spcPts val="0"/>
              </a:spcAft>
              <a:buSzPct val="100000"/>
              <a:buChar char="-"/>
            </a:pPr>
            <a:r>
              <a:rPr lang="en-US" sz="2800"/>
              <a:t>Transaction per minute</a:t>
            </a:r>
            <a:endParaRPr sz="2400">
              <a:solidFill>
                <a:schemeClr val="dk2"/>
              </a:solidFill>
            </a:endParaRPr>
          </a:p>
          <a:p>
            <a:pPr indent="-37973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7500"/>
              <a:buChar char="-"/>
            </a:pPr>
            <a:r>
              <a:rPr lang="en-US"/>
              <a:t>TPC-C:</a:t>
            </a:r>
            <a:endParaRPr/>
          </a:p>
          <a:p>
            <a:pPr indent="-37973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OLTP application</a:t>
            </a:r>
            <a:endParaRPr/>
          </a:p>
          <a:p>
            <a:pPr indent="-37973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a wholesale distributor with a small number of warehouses full of inventory servicing a larger number of retail locations</a:t>
            </a:r>
            <a:endParaRPr/>
          </a:p>
          <a:p>
            <a:pPr indent="-32575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Heady on disk I/O</a:t>
            </a:r>
            <a:endParaRPr/>
          </a:p>
          <a:p>
            <a:pPr indent="-37973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7500"/>
              <a:buChar char="-"/>
            </a:pPr>
            <a:r>
              <a:rPr lang="en-US"/>
              <a:t>TPC-E:</a:t>
            </a:r>
            <a:endParaRPr/>
          </a:p>
          <a:p>
            <a:pPr indent="-32575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modern OLTP application</a:t>
            </a:r>
            <a:endParaRPr/>
          </a:p>
          <a:p>
            <a:pPr indent="-32575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 stock brokerage, simulated world driven by fluctuating stock prices and outside world of customers placing market orders, limit orders and stop-limit orders</a:t>
            </a:r>
            <a:endParaRPr/>
          </a:p>
          <a:p>
            <a:pPr indent="-32575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Heavy on RAM</a:t>
            </a:r>
            <a:endParaRPr/>
          </a:p>
          <a:p>
            <a:pPr indent="-37973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7500"/>
              <a:buChar char="-"/>
            </a:pPr>
            <a:r>
              <a:rPr lang="en-US"/>
              <a:t>TPC-H</a:t>
            </a:r>
            <a:endParaRPr/>
          </a:p>
          <a:p>
            <a:pPr indent="-37973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OLAP application</a:t>
            </a:r>
            <a:endParaRPr/>
          </a:p>
          <a:p>
            <a:pPr indent="-37973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Query analytics in a 'data warehouse' context</a:t>
            </a:r>
            <a:endParaRPr sz="2800"/>
          </a:p>
        </p:txBody>
      </p:sp>
      <p:sp>
        <p:nvSpPr>
          <p:cNvPr id="808" name="Google Shape;808;p9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Assumptions and Goals</a:t>
            </a:r>
            <a:endParaRPr/>
          </a:p>
        </p:txBody>
      </p:sp>
      <p:sp>
        <p:nvSpPr>
          <p:cNvPr id="815" name="Google Shape;815;p96"/>
          <p:cNvSpPr txBox="1"/>
          <p:nvPr>
            <p:ph idx="1" type="body"/>
          </p:nvPr>
        </p:nvSpPr>
        <p:spPr>
          <a:xfrm>
            <a:off x="379412" y="838199"/>
            <a:ext cx="8385175" cy="5534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Assumptions: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can crash at any time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Similarly, the power can go out at any point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Contents of the main memory won’t survive a crash, or power outage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BUT…</a:t>
            </a:r>
            <a:r>
              <a:rPr lang="en-US">
                <a:solidFill>
                  <a:schemeClr val="dk2"/>
                </a:solidFill>
              </a:rPr>
              <a:t> </a:t>
            </a:r>
            <a:r>
              <a:rPr b="1" lang="en-US">
                <a:solidFill>
                  <a:schemeClr val="dk2"/>
                </a:solidFill>
              </a:rPr>
              <a:t>disks are durable. They might stop, but data is not lost.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Disks only guarantee </a:t>
            </a:r>
            <a:r>
              <a:rPr i="1" lang="en-US"/>
              <a:t>atomic </a:t>
            </a:r>
            <a:r>
              <a:rPr i="1" lang="en-US" u="sng"/>
              <a:t>sector</a:t>
            </a:r>
            <a:r>
              <a:rPr i="1" lang="en-US"/>
              <a:t> writes, </a:t>
            </a:r>
            <a:r>
              <a:rPr lang="en-US"/>
              <a:t>nothing more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Transactions are by themselves consistent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Goals: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Guaranteed durability, atomicity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As much concurrency as possible, while not compromising isolation and/or consistency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transactions updating the same account balance… NO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transactions updating different account balances… YES</a:t>
            </a:r>
            <a:endParaRPr/>
          </a:p>
        </p:txBody>
      </p:sp>
      <p:sp>
        <p:nvSpPr>
          <p:cNvPr id="816" name="Google Shape;816;p9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Transactions</a:t>
            </a:r>
            <a:endParaRPr/>
          </a:p>
        </p:txBody>
      </p:sp>
      <p:sp>
        <p:nvSpPr>
          <p:cNvPr id="822" name="Google Shape;822;p9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Overview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>
                <a:solidFill>
                  <a:srgbClr val="FF0000"/>
                </a:solidFill>
              </a:rPr>
              <a:t>Concurrency Control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Recovery</a:t>
            </a:r>
            <a:endParaRPr/>
          </a:p>
        </p:txBody>
      </p:sp>
      <p:sp>
        <p:nvSpPr>
          <p:cNvPr id="823" name="Google Shape;823;p97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Lock-based Protocols</a:t>
            </a:r>
            <a:endParaRPr/>
          </a:p>
        </p:txBody>
      </p:sp>
      <p:sp>
        <p:nvSpPr>
          <p:cNvPr id="830" name="Google Shape;830;p98"/>
          <p:cNvSpPr txBox="1"/>
          <p:nvPr>
            <p:ph idx="1" type="body"/>
          </p:nvPr>
        </p:nvSpPr>
        <p:spPr>
          <a:xfrm>
            <a:off x="571500" y="1114425"/>
            <a:ext cx="8328025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transaction </a:t>
            </a:r>
            <a:r>
              <a:rPr i="1" lang="en-US"/>
              <a:t>must</a:t>
            </a:r>
            <a:r>
              <a:rPr lang="en-US"/>
              <a:t> get a </a:t>
            </a:r>
            <a:r>
              <a:rPr i="1" lang="en-US"/>
              <a:t>lock </a:t>
            </a:r>
            <a:r>
              <a:rPr lang="en-US"/>
              <a:t>before operating on the data</a:t>
            </a:r>
            <a:endParaRPr/>
          </a:p>
          <a:p>
            <a:pPr indent="-342900" lvl="0" marL="342900" rtl="0" algn="l">
              <a:lnSpc>
                <a:spcPct val="13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types of locks: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i="1" lang="en-US"/>
              <a:t>Shared</a:t>
            </a:r>
            <a:r>
              <a:rPr lang="en-US"/>
              <a:t> (S) locks (also called </a:t>
            </a:r>
            <a:r>
              <a:rPr i="1" lang="en-US"/>
              <a:t>read locks)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Obtained if we want to only read an item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i="1" lang="en-US"/>
              <a:t>Exclusive</a:t>
            </a:r>
            <a:r>
              <a:rPr lang="en-US"/>
              <a:t> (X) locks (also called </a:t>
            </a:r>
            <a:r>
              <a:rPr i="1" lang="en-US"/>
              <a:t>write locks)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Obtained for updating a data item</a:t>
            </a:r>
            <a:endParaRPr/>
          </a:p>
        </p:txBody>
      </p:sp>
      <p:sp>
        <p:nvSpPr>
          <p:cNvPr id="831" name="Google Shape;831;p98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Lock instructions</a:t>
            </a:r>
            <a:endParaRPr/>
          </a:p>
        </p:txBody>
      </p:sp>
      <p:sp>
        <p:nvSpPr>
          <p:cNvPr id="838" name="Google Shape;838;p99"/>
          <p:cNvSpPr txBox="1"/>
          <p:nvPr>
            <p:ph idx="1" type="body"/>
          </p:nvPr>
        </p:nvSpPr>
        <p:spPr>
          <a:xfrm>
            <a:off x="571500" y="1114425"/>
            <a:ext cx="7848600" cy="2468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New instructions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/>
              <a:t>- lock-S: shared lock request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/>
              <a:t>- lock-X: exclusive lock request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/>
              <a:t>- unlock: release previously held lock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Example schedule:</a:t>
            </a:r>
            <a:endParaRPr/>
          </a:p>
        </p:txBody>
      </p:sp>
      <p:grpSp>
        <p:nvGrpSpPr>
          <p:cNvPr id="839" name="Google Shape;839;p99"/>
          <p:cNvGrpSpPr/>
          <p:nvPr/>
        </p:nvGrpSpPr>
        <p:grpSpPr>
          <a:xfrm>
            <a:off x="3871913" y="2860675"/>
            <a:ext cx="3405187" cy="2238375"/>
            <a:chOff x="1662" y="1720"/>
            <a:chExt cx="2145" cy="1410"/>
          </a:xfrm>
        </p:grpSpPr>
        <p:sp>
          <p:nvSpPr>
            <p:cNvPr id="840" name="Google Shape;840;p99"/>
            <p:cNvSpPr txBox="1"/>
            <p:nvPr/>
          </p:nvSpPr>
          <p:spPr>
            <a:xfrm>
              <a:off x="1662" y="2034"/>
              <a:ext cx="813" cy="1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read(B)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🡨B-50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write(B)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read(A)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🡨A + 50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write(A)</a:t>
              </a:r>
              <a:endParaRPr/>
            </a:p>
          </p:txBody>
        </p:sp>
        <p:sp>
          <p:nvSpPr>
            <p:cNvPr id="841" name="Google Shape;841;p99"/>
            <p:cNvSpPr txBox="1"/>
            <p:nvPr/>
          </p:nvSpPr>
          <p:spPr>
            <a:xfrm>
              <a:off x="2874" y="2049"/>
              <a:ext cx="933" cy="5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read(A)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read(B)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display(A+B)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99"/>
            <p:cNvSpPr txBox="1"/>
            <p:nvPr/>
          </p:nvSpPr>
          <p:spPr>
            <a:xfrm>
              <a:off x="1845" y="1720"/>
              <a:ext cx="284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T1</a:t>
              </a:r>
              <a:endParaRPr/>
            </a:p>
          </p:txBody>
        </p:sp>
        <p:sp>
          <p:nvSpPr>
            <p:cNvPr id="843" name="Google Shape;843;p99"/>
            <p:cNvSpPr txBox="1"/>
            <p:nvPr/>
          </p:nvSpPr>
          <p:spPr>
            <a:xfrm>
              <a:off x="3099" y="1741"/>
              <a:ext cx="284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T2</a:t>
              </a:r>
              <a:endParaRPr/>
            </a:p>
          </p:txBody>
        </p:sp>
      </p:grpSp>
      <p:sp>
        <p:nvSpPr>
          <p:cNvPr id="844" name="Google Shape;844;p99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Lock instructions</a:t>
            </a:r>
            <a:endParaRPr/>
          </a:p>
        </p:txBody>
      </p:sp>
      <p:sp>
        <p:nvSpPr>
          <p:cNvPr id="851" name="Google Shape;851;p100"/>
          <p:cNvSpPr txBox="1"/>
          <p:nvPr>
            <p:ph idx="1" type="body"/>
          </p:nvPr>
        </p:nvSpPr>
        <p:spPr>
          <a:xfrm>
            <a:off x="571500" y="1114425"/>
            <a:ext cx="7848600" cy="2468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New instructions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/>
              <a:t>- lock-S: shared lock request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/>
              <a:t>- lock-X: exclusive lock request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/>
              <a:t>- unlock: release previously held lock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Example schedule:</a:t>
            </a:r>
            <a:endParaRPr/>
          </a:p>
        </p:txBody>
      </p:sp>
      <p:grpSp>
        <p:nvGrpSpPr>
          <p:cNvPr id="852" name="Google Shape;852;p100"/>
          <p:cNvGrpSpPr/>
          <p:nvPr/>
        </p:nvGrpSpPr>
        <p:grpSpPr>
          <a:xfrm>
            <a:off x="3871913" y="2860675"/>
            <a:ext cx="3405187" cy="3336925"/>
            <a:chOff x="1662" y="1720"/>
            <a:chExt cx="2145" cy="2102"/>
          </a:xfrm>
        </p:grpSpPr>
        <p:sp>
          <p:nvSpPr>
            <p:cNvPr id="853" name="Google Shape;853;p100"/>
            <p:cNvSpPr txBox="1"/>
            <p:nvPr/>
          </p:nvSpPr>
          <p:spPr>
            <a:xfrm>
              <a:off x="1662" y="2034"/>
              <a:ext cx="813" cy="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lock-X(B)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read(B)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🡨B-50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write(B)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unlock(B)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lock-X(A)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read(A)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🡨A + 50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write(A)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unlock(A)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00"/>
            <p:cNvSpPr txBox="1"/>
            <p:nvPr/>
          </p:nvSpPr>
          <p:spPr>
            <a:xfrm>
              <a:off x="2874" y="2049"/>
              <a:ext cx="933" cy="1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lock-S(A)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read(A)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unlock(A)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lock-S(B)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read(B)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unlock(B)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display(A+B)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00"/>
            <p:cNvSpPr txBox="1"/>
            <p:nvPr/>
          </p:nvSpPr>
          <p:spPr>
            <a:xfrm>
              <a:off x="1845" y="1720"/>
              <a:ext cx="284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T1</a:t>
              </a:r>
              <a:endParaRPr/>
            </a:p>
          </p:txBody>
        </p:sp>
        <p:sp>
          <p:nvSpPr>
            <p:cNvPr id="856" name="Google Shape;856;p100"/>
            <p:cNvSpPr txBox="1"/>
            <p:nvPr/>
          </p:nvSpPr>
          <p:spPr>
            <a:xfrm>
              <a:off x="3099" y="1741"/>
              <a:ext cx="284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T2</a:t>
              </a:r>
              <a:endParaRPr/>
            </a:p>
          </p:txBody>
        </p:sp>
      </p:grpSp>
      <p:sp>
        <p:nvSpPr>
          <p:cNvPr id="857" name="Google Shape;857;p100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Lock-based Protocols</a:t>
            </a:r>
            <a:endParaRPr/>
          </a:p>
        </p:txBody>
      </p:sp>
      <p:sp>
        <p:nvSpPr>
          <p:cNvPr id="864" name="Google Shape;864;p101"/>
          <p:cNvSpPr txBox="1"/>
          <p:nvPr>
            <p:ph idx="1" type="body"/>
          </p:nvPr>
        </p:nvSpPr>
        <p:spPr>
          <a:xfrm>
            <a:off x="571500" y="1114425"/>
            <a:ext cx="85725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Lock requests are made to the </a:t>
            </a:r>
            <a:r>
              <a:rPr i="1" lang="en-US"/>
              <a:t>concurrency control manager</a:t>
            </a:r>
            <a:endParaRPr/>
          </a:p>
          <a:p>
            <a:pPr indent="-285750" lvl="1" marL="742950" rtl="0" algn="l">
              <a:lnSpc>
                <a:spcPct val="14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It decides whether to </a:t>
            </a:r>
            <a:r>
              <a:rPr i="1" lang="en-US"/>
              <a:t>grant </a:t>
            </a:r>
            <a:r>
              <a:rPr lang="en-US"/>
              <a:t>a lock request</a:t>
            </a:r>
            <a:endParaRPr/>
          </a:p>
          <a:p>
            <a:pPr indent="-342900" lvl="0" marL="342900" rtl="0" algn="l">
              <a:lnSpc>
                <a:spcPct val="14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T1 asks for a lock on data item A, and T2 currently has a lock on it?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Depends </a:t>
            </a:r>
            <a:endParaRPr/>
          </a:p>
          <a:p>
            <a:pPr indent="-16129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6129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6129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6129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6129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6129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</a:t>
            </a:r>
            <a:r>
              <a:rPr i="1" lang="en-US"/>
              <a:t>compatible, </a:t>
            </a:r>
            <a:r>
              <a:rPr lang="en-US"/>
              <a:t>grant the lock, otherwise T1 waits in a </a:t>
            </a:r>
            <a:r>
              <a:rPr i="1" lang="en-US"/>
              <a:t>queue.</a:t>
            </a:r>
            <a:endParaRPr/>
          </a:p>
          <a:p>
            <a:pPr indent="-16129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6129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graphicFrame>
        <p:nvGraphicFramePr>
          <p:cNvPr id="865" name="Google Shape;865;p101"/>
          <p:cNvGraphicFramePr/>
          <p:nvPr/>
        </p:nvGraphicFramePr>
        <p:xfrm>
          <a:off x="1784350" y="335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{63ACB6E6-93D6-49CA-94B9-C69F45CA39CA}</a:tableStyleId>
              </a:tblPr>
              <a:tblGrid>
                <a:gridCol w="2114550"/>
                <a:gridCol w="2112975"/>
                <a:gridCol w="2114550"/>
              </a:tblGrid>
              <a:tr h="42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1" i="0" lang="en-US" sz="1800" u="sng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T2 lock type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1" i="0" lang="en-US" sz="1800" u="sng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T1 lock type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1" i="0" lang="en-US" sz="1800" u="sng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Should allow ?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YES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Shared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Exclusive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Exclusive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2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6" name="Google Shape;866;p10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2"/>
          <p:cNvSpPr txBox="1"/>
          <p:nvPr>
            <p:ph type="title"/>
          </p:nvPr>
        </p:nvSpPr>
        <p:spPr>
          <a:xfrm>
            <a:off x="162560" y="406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Snapshot Isolation</a:t>
            </a:r>
            <a:endParaRPr/>
          </a:p>
        </p:txBody>
      </p:sp>
      <p:sp>
        <p:nvSpPr>
          <p:cNvPr id="873" name="Google Shape;873;p102"/>
          <p:cNvSpPr txBox="1"/>
          <p:nvPr>
            <p:ph idx="1" type="body"/>
          </p:nvPr>
        </p:nvSpPr>
        <p:spPr>
          <a:xfrm>
            <a:off x="561340" y="1419225"/>
            <a:ext cx="8226425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Very popular scheme, used as the primary scheme by many systems including Oracle, PostgreSQL etc…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Several others support this in addition to locking-based protocol</a:t>
            </a:r>
            <a:endParaRPr/>
          </a:p>
          <a:p>
            <a:pPr indent="-134619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type of “optimistic concurrency control”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Key idea: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For each object, maintain past “versions” of the data along with timestamps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Every update to an object causes a new version to be generated</a:t>
            </a:r>
            <a:endParaRPr/>
          </a:p>
        </p:txBody>
      </p:sp>
      <p:sp>
        <p:nvSpPr>
          <p:cNvPr id="874" name="Google Shape;874;p10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3"/>
          <p:cNvSpPr txBox="1"/>
          <p:nvPr>
            <p:ph type="title"/>
          </p:nvPr>
        </p:nvSpPr>
        <p:spPr>
          <a:xfrm>
            <a:off x="138332" y="264941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Snapshot Isolation</a:t>
            </a:r>
            <a:endParaRPr/>
          </a:p>
        </p:txBody>
      </p:sp>
      <p:sp>
        <p:nvSpPr>
          <p:cNvPr id="881" name="Google Shape;881;p103"/>
          <p:cNvSpPr txBox="1"/>
          <p:nvPr>
            <p:ph idx="1" type="body"/>
          </p:nvPr>
        </p:nvSpPr>
        <p:spPr>
          <a:xfrm>
            <a:off x="571500" y="1114425"/>
            <a:ext cx="8226425" cy="5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Read queries: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Let “t” be the “time-stamp” of the query, i.e., the time at which it entered the system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When the query asks for a data item, provide a version of the data item that was latest as of “t”</a:t>
            </a:r>
            <a:endParaRPr/>
          </a:p>
          <a:p>
            <a:pPr indent="-228600" lvl="2" marL="1143000" rtl="0" algn="l"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Even if the data changed in between, provide an old version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No locks needed, no waiting for any other transactions or queries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query executes on a consistent snapshot of the database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Update queries (transactions):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Reads processed as above on a snapshot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Writes are done in private storage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At commit time, for each object that was written, check if some other transaction updated the data item since this transaction started</a:t>
            </a:r>
            <a:endParaRPr/>
          </a:p>
          <a:p>
            <a:pPr indent="-228600" lvl="2" marL="1143000" rtl="0" algn="l"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yes, then abort and restart</a:t>
            </a:r>
            <a:endParaRPr/>
          </a:p>
          <a:p>
            <a:pPr indent="-228600" lvl="2" marL="1143000" rtl="0" algn="l"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no, make all the writes public simultaneously (by making new versions)</a:t>
            </a:r>
            <a:endParaRPr/>
          </a:p>
          <a:p>
            <a:pPr indent="-16129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882" name="Google Shape;882;p10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urse-Intr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